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9" r:id="rId5"/>
    <p:sldId id="282" r:id="rId6"/>
    <p:sldId id="292" r:id="rId7"/>
    <p:sldId id="300" r:id="rId8"/>
    <p:sldId id="301" r:id="rId9"/>
    <p:sldId id="303" r:id="rId10"/>
    <p:sldId id="311" r:id="rId11"/>
    <p:sldId id="305" r:id="rId12"/>
    <p:sldId id="306" r:id="rId13"/>
    <p:sldId id="307" r:id="rId14"/>
    <p:sldId id="286" r:id="rId15"/>
    <p:sldId id="304" r:id="rId16"/>
    <p:sldId id="309" r:id="rId17"/>
    <p:sldId id="308" r:id="rId18"/>
    <p:sldId id="296" r:id="rId19"/>
    <p:sldId id="295" r:id="rId20"/>
    <p:sldId id="298" r:id="rId21"/>
    <p:sldId id="310" r:id="rId22"/>
    <p:sldId id="314" r:id="rId23"/>
    <p:sldId id="288" r:id="rId24"/>
    <p:sldId id="3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A927CE-01A6-422B-95BD-55824C62B00C}">
          <p14:sldIdLst>
            <p14:sldId id="299"/>
            <p14:sldId id="282"/>
            <p14:sldId id="292"/>
            <p14:sldId id="300"/>
            <p14:sldId id="301"/>
            <p14:sldId id="303"/>
            <p14:sldId id="311"/>
            <p14:sldId id="305"/>
            <p14:sldId id="306"/>
            <p14:sldId id="307"/>
            <p14:sldId id="286"/>
            <p14:sldId id="304"/>
            <p14:sldId id="309"/>
            <p14:sldId id="308"/>
            <p14:sldId id="296"/>
            <p14:sldId id="295"/>
            <p14:sldId id="298"/>
            <p14:sldId id="310"/>
            <p14:sldId id="314"/>
            <p14:sldId id="288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EDBA6-34C6-4155-82B5-9F51D43DF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A9BDA-DBB5-44DE-8627-A180AC62B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D7C9-EC9B-4009-B58E-2374D4B1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912FB-5577-4EF4-9769-329959F9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ED4F8-F2E5-4CCC-9D69-AB1887EA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2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8E0F-1057-4A59-B6F5-592D690F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8ECD2-79E2-44AD-8602-5797B069C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8FE2-0A79-4BFF-9946-67757F09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1BAB-F95B-4560-99B4-D839A896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C8EAB-2A2C-47C3-8924-A3B304C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9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5943B-15EE-4492-AFEF-9C4DF22BB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B3DF2-1085-4596-919D-F906DBE1C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7DAD-3C6A-4768-8CF3-BB8BF242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7C70-2E50-4AD8-951C-3D774A76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BF54D-74C9-45AA-8F0E-5C1DBA04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0CF0-AC6B-4D14-AAF8-B0A7B34E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BE1CF-0189-430D-9887-5A9891540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655D9-D0BE-4F10-BD7B-61729A5B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28BD-5CAE-435F-91A8-F7EE5BCA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3D898-5FDD-4161-AEE6-8E1DB67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885A-CEF0-4B26-854B-A1119204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EBE63-87AA-40CC-B2E5-5EF843BB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6C99-A9A7-40A1-938B-5C391B26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8AC32-D6D3-42D5-AB46-4DFCB69C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67CA-BC18-4AB2-B2C8-AD6849FC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6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6EDD-FE28-4D4D-83F2-09231870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BA583-D8D6-4520-93DE-7F2531384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B18AB-6D8B-4326-A87B-7D1EA1382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DA3F2-68F9-4102-9EC5-98D4805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1A4B1-29D0-46D9-9B66-B46FE46B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FE38-6BE7-4E56-BC9E-90811377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5DED-1586-410C-9390-2B651BB4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8940-7390-4DFC-BC27-BD3035B7B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32E22-3CE2-4C96-BD18-1F5948FE3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27DD3-E2AE-4CA4-9789-B0C8CC560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1AD8-BD4D-4447-875C-B5A75E833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C1EAF-93C9-475D-94A7-B7835CFB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5306A-F214-412A-8929-B1691838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7273D-9182-4D14-A542-3FE0DD55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5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D7EA-FEA6-4CD6-936C-E7D31BA4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9ABDC-27E7-400A-B869-EFBA0FE0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CB83A-EE6F-4A6B-BF7C-1DB587C4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BF7FE-8B40-44C7-9234-DF59EB3B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7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C9A1E-D1ED-4E05-BDA5-B81F3181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F9430-405A-4B40-8285-A38119C2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67E36-ECC2-4A42-BC68-CC6F95FC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8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8078-A562-41A9-979D-7CC9291C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E756-097A-4FBB-9504-7945B35C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4AD31-532F-4468-90E2-27BA4044F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83B0B-7842-4739-A21E-03F884A1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63E35-EC03-4698-9AC2-A867A45F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CE09D-2D23-454C-8735-12075F72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1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4ECB-7AE9-4CE8-8871-E98DF769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CC3E0-CBF1-40B1-A03F-D82955D3A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137DC-378B-4B1F-A0F7-D8836C8E0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9D9B8-4265-4083-9DD4-CEF04F8A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22397-8182-414B-B892-E259A564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90C02-9F70-4D49-BF4D-5328ED58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0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DFF2B-E1DA-4BF8-83F4-16D1FAD6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189F3-F569-45C6-B5A3-A0BD2227F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42704-28E8-4BE8-B79D-4088AAB75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F68D-EEAC-4E98-89DA-6D74E64201B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59651-E8D8-4DBF-B612-9D8A4C455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FA67C-F25F-470B-897C-C291469C3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71CE-2998-4393-B328-98B61A28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142" y="665824"/>
            <a:ext cx="7015006" cy="3701990"/>
          </a:xfrm>
        </p:spPr>
        <p:txBody>
          <a:bodyPr>
            <a:normAutofit fontScale="90000"/>
          </a:bodyPr>
          <a:lstStyle/>
          <a:p>
            <a:br>
              <a:rPr lang="en-GB" sz="3600" b="1" dirty="0">
                <a:solidFill>
                  <a:srgbClr val="28225C"/>
                </a:solidFill>
                <a:latin typeface="+mn-lt"/>
                <a:cs typeface="Calibri" panose="020F0502020204030204" pitchFamily="34" charset="0"/>
              </a:rPr>
            </a:br>
            <a:br>
              <a:rPr lang="en-GB" sz="3600" b="1" dirty="0">
                <a:solidFill>
                  <a:srgbClr val="28225C"/>
                </a:solidFill>
                <a:latin typeface="+mn-lt"/>
                <a:cs typeface="Calibri" panose="020F0502020204030204" pitchFamily="34" charset="0"/>
              </a:rPr>
            </a:br>
            <a:br>
              <a:rPr lang="en-GB" sz="3600" b="1" dirty="0">
                <a:solidFill>
                  <a:srgbClr val="28225C"/>
                </a:solidFill>
                <a:latin typeface="+mn-lt"/>
                <a:cs typeface="Calibri" panose="020F0502020204030204" pitchFamily="34" charset="0"/>
              </a:rPr>
            </a:br>
            <a:br>
              <a:rPr lang="en-GB" sz="3600" b="1" dirty="0">
                <a:solidFill>
                  <a:srgbClr val="28225C"/>
                </a:solidFill>
                <a:latin typeface="+mn-lt"/>
                <a:cs typeface="Calibri" panose="020F0502020204030204" pitchFamily="34" charset="0"/>
              </a:rPr>
            </a:br>
            <a:br>
              <a:rPr lang="en-GB" sz="3600" b="1" dirty="0">
                <a:solidFill>
                  <a:srgbClr val="28225C"/>
                </a:solidFill>
                <a:latin typeface="+mn-lt"/>
                <a:cs typeface="Calibri" panose="020F0502020204030204" pitchFamily="34" charset="0"/>
              </a:rPr>
            </a:br>
            <a:r>
              <a:rPr lang="en-GB" sz="5300" b="1" dirty="0">
                <a:solidFill>
                  <a:srgbClr val="002060"/>
                </a:solidFill>
                <a:latin typeface="+mn-lt"/>
              </a:rPr>
              <a:t>Safeguarding Vulnerable Dependent Drinkers</a:t>
            </a:r>
            <a:br>
              <a:rPr lang="en-GB" sz="5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5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40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Thomson</a:t>
            </a:r>
            <a:br>
              <a:rPr lang="en-GB" sz="40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Manager - Safeguarding</a:t>
            </a:r>
            <a:endParaRPr lang="en-US" sz="4000" b="1" dirty="0">
              <a:solidFill>
                <a:srgbClr val="2822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F3E071E7-6D21-409D-92C6-C6223A22E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7" y="1739173"/>
            <a:ext cx="3902344" cy="39023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2FC4DE-781F-4B86-9E73-98FB9220D54B}"/>
              </a:ext>
            </a:extLst>
          </p:cNvPr>
          <p:cNvSpPr/>
          <p:nvPr/>
        </p:nvSpPr>
        <p:spPr>
          <a:xfrm>
            <a:off x="5183319" y="3888419"/>
            <a:ext cx="6295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4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 to change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3722738" y="1689779"/>
            <a:ext cx="104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F66AE-B7A8-4D74-8D03-80D191B5293B}"/>
              </a:ext>
            </a:extLst>
          </p:cNvPr>
          <p:cNvSpPr txBox="1"/>
          <p:nvPr/>
        </p:nvSpPr>
        <p:spPr>
          <a:xfrm>
            <a:off x="1154097" y="1455937"/>
            <a:ext cx="1023595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The real first step on this journey is to understand </a:t>
            </a:r>
            <a:r>
              <a:rPr lang="en-GB" sz="2400" u="sng" dirty="0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 this person is not changing...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Brain damage – ARBD, fits, fights and 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Poor nutrition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Liver disease and other health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Depression and other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Low self esteem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Influence of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Not as simple as denial or unwillingness to change…</a:t>
            </a:r>
            <a:r>
              <a:rPr lang="en-GB" sz="2400" dirty="0"/>
              <a:t> the person is at the centre of a ‘perfect storm’ of conditions which make it harder and harder for them to organise and motivate themselves.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78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0C7E0-E2B8-4CAA-BBA2-76CB7BD5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9" y="-268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we do?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3722738" y="1689779"/>
            <a:ext cx="104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  <p:pic>
        <p:nvPicPr>
          <p:cNvPr id="4" name="Picture 3" descr="A group of people in a raft&#10;&#10;Description automatically generated with low confidence">
            <a:extLst>
              <a:ext uri="{FF2B5EF4-FFF2-40B4-BE49-F238E27FC236}">
                <a16:creationId xmlns:a16="http://schemas.microsoft.com/office/drawing/2014/main" id="{3256A2AD-62A3-42E4-80AA-F1072C42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16" y="1513558"/>
            <a:ext cx="5777799" cy="38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3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we do?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1127464" y="1447060"/>
            <a:ext cx="90552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Take every opportunity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Not everyone will change or want abstinence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Change is not the only 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Whole system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Information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Assertive outreach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Celebrate success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</p:spTree>
    <p:extLst>
      <p:ext uri="{BB962C8B-B14F-4D97-AF65-F5344CB8AC3E}">
        <p14:creationId xmlns:p14="http://schemas.microsoft.com/office/powerpoint/2010/main" val="94066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Safeguarding: s.42 Care Act 2014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3722738" y="1689779"/>
            <a:ext cx="104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6B48B-6BC9-42EA-BC71-B566A7EE35D2}"/>
              </a:ext>
            </a:extLst>
          </p:cNvPr>
          <p:cNvSpPr txBox="1"/>
          <p:nvPr/>
        </p:nvSpPr>
        <p:spPr>
          <a:xfrm>
            <a:off x="1571348" y="1384917"/>
            <a:ext cx="869123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Three Tier Threshold: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1/ Has needs for care and support (whether or not the local authority is meeting any of those needs)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2/ Is experiencing, or at risk of, abuse or neglect, including self-neglect.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3/ As a result of those care and support needs is unable to protect themselves from either the risk of, or the experience of abuse or neglect, including SELF-NEGLECT.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Self neglect covers a wide range of behaviors neglecting to care for one’s personal hygiene, health or surroundings. </a:t>
            </a:r>
          </a:p>
        </p:txBody>
      </p:sp>
    </p:spTree>
    <p:extLst>
      <p:ext uri="{BB962C8B-B14F-4D97-AF65-F5344CB8AC3E}">
        <p14:creationId xmlns:p14="http://schemas.microsoft.com/office/powerpoint/2010/main" val="150401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Safeguarding Personal </a:t>
            </a:r>
            <a:br>
              <a:rPr lang="en-GB" sz="4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800" b="1" i="0" dirty="0">
                <a:solidFill>
                  <a:srgbClr val="002060"/>
                </a:solidFill>
                <a:effectLst/>
                <a:latin typeface="Lato" panose="020B0604020202020204"/>
              </a:rPr>
              <a:t>Care Act 2014, Statutory Guidance)</a:t>
            </a:r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542817" y="1333500"/>
            <a:ext cx="111063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Lato" panose="020B0604020202020204" pitchFamily="34" charset="0"/>
              </a:rPr>
              <a:t>A</a:t>
            </a:r>
            <a:r>
              <a:rPr lang="en-GB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Lato" panose="020B0604020202020204" pitchFamily="34" charset="0"/>
              </a:rPr>
              <a:t>n approach to safeguarding that is person-led and outcomes-focussed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Lato" panose="020B0604020202020204"/>
              </a:rPr>
              <a:t>S</a:t>
            </a:r>
            <a:r>
              <a:rPr lang="en-GB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Lato" panose="020B0604020202020204"/>
              </a:rPr>
              <a:t>eeing adults as experts in their own lives, and working alongside them to identify the outcomes they want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Lato" panose="020B0604020202020204"/>
              </a:rPr>
              <a:t>A</a:t>
            </a:r>
            <a:r>
              <a:rPr lang="en-GB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Lato" panose="020B0604020202020204"/>
              </a:rPr>
              <a:t>chieving meaningful improvements to adult's lives to prevent abuse and neglect occurring in the future, including ways for them to protect themselves and build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Lato" panose="020B0604020202020204"/>
              </a:rPr>
              <a:t>R</a:t>
            </a:r>
            <a:r>
              <a:rPr lang="en-GB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Lato" panose="020B0604020202020204"/>
              </a:rPr>
              <a:t>ecognising that individuals come with a variety of different preferences, histories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Lato" panose="020B0604020202020204"/>
              </a:rPr>
              <a:t> and</a:t>
            </a:r>
            <a:r>
              <a:rPr lang="en-GB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Lato" panose="020B0604020202020204"/>
              </a:rPr>
              <a:t> circumstances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Lato" panose="020B0604020202020204"/>
              </a:rPr>
              <a:t>N</a:t>
            </a:r>
            <a:r>
              <a:rPr lang="en-GB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Lato" panose="020B0604020202020204"/>
              </a:rPr>
              <a:t>ot 'walking away' if a person declines safeguarding support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6B77B-3056-4A5E-8BA7-CD1DE4845A1B}"/>
              </a:ext>
            </a:extLst>
          </p:cNvPr>
          <p:cNvSpPr/>
          <p:nvPr/>
        </p:nvSpPr>
        <p:spPr>
          <a:xfrm>
            <a:off x="466725" y="1333500"/>
            <a:ext cx="10934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6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Engagement</a:t>
            </a:r>
            <a:br>
              <a:rPr lang="en-GB" sz="4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b="1" dirty="0">
                <a:solidFill>
                  <a:srgbClr val="002060"/>
                </a:solidFill>
                <a:latin typeface="Lato" panose="020B0604020202020204"/>
                <a:cs typeface="Calibri" panose="020F0502020204030204" pitchFamily="34" charset="0"/>
              </a:rPr>
              <a:t>Lee Irving SAR, Newcastle 2017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Lato" panose="020B0604020202020204"/>
              </a:rPr>
              <a:t>)</a:t>
            </a:r>
            <a:endParaRPr lang="en-US" sz="2000" b="1" dirty="0">
              <a:solidFill>
                <a:srgbClr val="2822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542817" y="1197336"/>
            <a:ext cx="10858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i="0" dirty="0">
                <a:solidFill>
                  <a:schemeClr val="tx2">
                    <a:lumMod val="75000"/>
                  </a:schemeClr>
                </a:solidFill>
                <a:effectLst/>
              </a:rPr>
              <a:t>Find out the best way to communicate with each other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i="0" dirty="0">
                <a:solidFill>
                  <a:schemeClr val="tx2">
                    <a:lumMod val="75000"/>
                  </a:schemeClr>
                </a:solidFill>
                <a:effectLst/>
              </a:rPr>
              <a:t>Recognise a person's vulnerability might impact upon engagement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i="0" dirty="0">
                <a:solidFill>
                  <a:schemeClr val="tx2">
                    <a:lumMod val="75000"/>
                  </a:schemeClr>
                </a:solidFill>
                <a:effectLst/>
              </a:rPr>
              <a:t>Use the Mental Capacity Act (MCA)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Consider MCA of consequences of non engagement</a:t>
            </a:r>
            <a:endParaRPr lang="en-GB" sz="3200" i="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Identify a lead professional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i="0" dirty="0">
                <a:solidFill>
                  <a:schemeClr val="tx2">
                    <a:lumMod val="75000"/>
                  </a:schemeClr>
                </a:solidFill>
                <a:effectLst/>
              </a:rPr>
              <a:t>Don't assume that someone else is dealing with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Be careful what you record around engagement, or lack of</a:t>
            </a:r>
            <a:endParaRPr lang="en-GB" sz="3200" i="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i="0" dirty="0">
                <a:solidFill>
                  <a:schemeClr val="tx2">
                    <a:lumMod val="75000"/>
                  </a:schemeClr>
                </a:solidFill>
                <a:effectLst/>
              </a:rPr>
              <a:t>Remember, engagement may fluctuate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6B77B-3056-4A5E-8BA7-CD1DE4845A1B}"/>
              </a:ext>
            </a:extLst>
          </p:cNvPr>
          <p:cNvSpPr/>
          <p:nvPr/>
        </p:nvSpPr>
        <p:spPr>
          <a:xfrm>
            <a:off x="466725" y="1333500"/>
            <a:ext cx="10934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-55156"/>
            <a:ext cx="12378431" cy="6968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Frameworks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6CC7A-9962-45FB-A03C-49EC1286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8875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Care Act</a:t>
            </a:r>
          </a:p>
          <a:p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Mental Capacity Act</a:t>
            </a:r>
          </a:p>
          <a:p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Mental Health Act</a:t>
            </a:r>
          </a:p>
          <a:p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Human Rights Act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6B77B-3056-4A5E-8BA7-CD1DE4845A1B}"/>
              </a:ext>
            </a:extLst>
          </p:cNvPr>
          <p:cNvSpPr/>
          <p:nvPr/>
        </p:nvSpPr>
        <p:spPr>
          <a:xfrm>
            <a:off x="466725" y="1333500"/>
            <a:ext cx="10934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8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-55156"/>
            <a:ext cx="12378431" cy="69683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E8476D-2810-4321-AAA7-965F70D2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MCA - Executive Function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BA81C72C-47E7-4478-AC4C-F6E22D8433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550416" y="1447059"/>
            <a:ext cx="7998780" cy="455424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A1C314-3128-45B1-B2D9-2E542FC04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1875" y="1825625"/>
            <a:ext cx="3971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tx2">
                    <a:lumMod val="75000"/>
                  </a:schemeClr>
                </a:solidFill>
              </a:rPr>
              <a:t>They can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2">
                    <a:lumMod val="75000"/>
                  </a:schemeClr>
                </a:solidFill>
              </a:rPr>
              <a:t>“talk the talk”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2">
                    <a:lumMod val="75000"/>
                  </a:schemeClr>
                </a:solidFill>
              </a:rPr>
              <a:t>BUT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2">
                    <a:lumMod val="75000"/>
                  </a:schemeClr>
                </a:solidFill>
              </a:rPr>
              <a:t>Can they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2">
                    <a:lumMod val="75000"/>
                  </a:schemeClr>
                </a:solidFill>
              </a:rPr>
              <a:t>“walk the walk”?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6B77B-3056-4A5E-8BA7-CD1DE4845A1B}"/>
              </a:ext>
            </a:extLst>
          </p:cNvPr>
          <p:cNvSpPr/>
          <p:nvPr/>
        </p:nvSpPr>
        <p:spPr>
          <a:xfrm>
            <a:off x="466725" y="1333500"/>
            <a:ext cx="10934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8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71A0E0-C263-471D-BAFA-14921405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We can make a difference…..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19B7C-135C-47D7-9F82-8D7610EAE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kern="12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Learning from SARs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kern="12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Blue Light Project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kern="12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Emerging practice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kern="12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Person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</a:t>
            </a:r>
            <a:r>
              <a:rPr lang="en-US" sz="4000" kern="1200" dirty="0" err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entred</a:t>
            </a:r>
            <a:r>
              <a:rPr lang="en-US" sz="4000" kern="12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working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Using legal frameworks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kern="12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Potential to SAVE LIVES!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464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in the UK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3722738" y="1689779"/>
            <a:ext cx="104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74886-CB06-4C43-A460-815BCB5710F3}"/>
              </a:ext>
            </a:extLst>
          </p:cNvPr>
          <p:cNvSpPr txBox="1"/>
          <p:nvPr/>
        </p:nvSpPr>
        <p:spPr>
          <a:xfrm>
            <a:off x="1225117" y="1306019"/>
            <a:ext cx="93481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C2A29"/>
                </a:solidFill>
                <a:effectLst/>
                <a:latin typeface="Change"/>
              </a:rPr>
              <a:t>In England, there are an estimated 600k+ dependent drinkers, of whom 82% are not accessing treatment.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C2A29"/>
                </a:solidFill>
                <a:effectLst/>
                <a:latin typeface="Change"/>
              </a:rPr>
              <a:t>Alcohol is a causal factor in more than 60 medical conditions.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C2A29"/>
                </a:solidFill>
                <a:effectLst/>
                <a:latin typeface="Change"/>
              </a:rPr>
              <a:t>Alcohol use is the biggest risk factor for death, ill-health and disability among 15-49 year-olds in the UK, and the fifth biggest risk factor across all ages.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C2A29"/>
                </a:solidFill>
                <a:effectLst/>
                <a:latin typeface="Change"/>
              </a:rPr>
              <a:t>In the UK, data shows that in 2020 there were 8,974 alcohol-specific deaths (around 14 per 100,000 people). This was a 18.6% increase in deaths from 2019.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C2A29"/>
                </a:solidFill>
                <a:effectLst/>
                <a:latin typeface="Change"/>
              </a:rPr>
              <a:t>Crime: In 2015/16 in England, victims believed the offender(s) to be under the influence of alcohol in 39% of all violent incidents.</a:t>
            </a:r>
          </a:p>
        </p:txBody>
      </p:sp>
    </p:spTree>
    <p:extLst>
      <p:ext uri="{BB962C8B-B14F-4D97-AF65-F5344CB8AC3E}">
        <p14:creationId xmlns:p14="http://schemas.microsoft.com/office/powerpoint/2010/main" val="754406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7238" cy="68606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B750A9-55E6-4FF6-AE8A-93139AA70E35}"/>
              </a:ext>
            </a:extLst>
          </p:cNvPr>
          <p:cNvSpPr txBox="1">
            <a:spLocks/>
          </p:cNvSpPr>
          <p:nvPr/>
        </p:nvSpPr>
        <p:spPr>
          <a:xfrm>
            <a:off x="540436" y="1587629"/>
            <a:ext cx="11106365" cy="2744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b="1" dirty="0">
              <a:solidFill>
                <a:srgbClr val="2822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E8656-42D9-4560-8DB3-EDFC7044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Resources</a:t>
            </a:r>
            <a:br>
              <a:rPr lang="en-GB" sz="4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31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www.alcoholchange.org.uk</a:t>
            </a:r>
            <a:endParaRPr lang="en-GB" sz="31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F95C-8E46-4C20-94CC-EF297BE63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2571"/>
            <a:ext cx="3778188" cy="469439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8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F49DE-646E-4A07-9DEB-F4A0678B4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155" y="1690689"/>
            <a:ext cx="10421645" cy="3440604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2">
                    <a:lumMod val="75000"/>
                  </a:schemeClr>
                </a:solidFill>
              </a:rPr>
              <a:t>Blue Light Manual</a:t>
            </a:r>
          </a:p>
          <a:p>
            <a:r>
              <a:rPr lang="en-GB" sz="4800" dirty="0">
                <a:solidFill>
                  <a:schemeClr val="tx2">
                    <a:lumMod val="75000"/>
                  </a:schemeClr>
                </a:solidFill>
              </a:rPr>
              <a:t>Learning from Tragedies</a:t>
            </a:r>
          </a:p>
          <a:p>
            <a:r>
              <a:rPr lang="en-GB" sz="4800" dirty="0">
                <a:solidFill>
                  <a:schemeClr val="tx2">
                    <a:lumMod val="75000"/>
                  </a:schemeClr>
                </a:solidFill>
              </a:rPr>
              <a:t>How to Use Legal Powers to Safeguard Highly Vulnerable Dependent Drinkers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38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238" cy="68606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B750A9-55E6-4FF6-AE8A-93139AA70E35}"/>
              </a:ext>
            </a:extLst>
          </p:cNvPr>
          <p:cNvSpPr txBox="1">
            <a:spLocks/>
          </p:cNvSpPr>
          <p:nvPr/>
        </p:nvSpPr>
        <p:spPr>
          <a:xfrm>
            <a:off x="540436" y="1587629"/>
            <a:ext cx="11106365" cy="2744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and Questions</a:t>
            </a:r>
          </a:p>
          <a:p>
            <a:endParaRPr lang="en-GB" sz="5400" b="1" dirty="0">
              <a:solidFill>
                <a:srgbClr val="2822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6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Vulnerable Dependent Drinkers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3722738" y="1689779"/>
            <a:ext cx="104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95289-C676-42C3-A6AF-6CC70F1E1812}"/>
              </a:ext>
            </a:extLst>
          </p:cNvPr>
          <p:cNvSpPr txBox="1"/>
          <p:nvPr/>
        </p:nvSpPr>
        <p:spPr>
          <a:xfrm>
            <a:off x="1553591" y="1689778"/>
            <a:ext cx="896644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How many? — An overview 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The Department of Health’s Alcohol Ready Reckoner estimates that a borough of 350,000 people with average level of needs will have: Harmful/Higher Risk Drinkers - 12,134 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Dependent Drinkers - 10,438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If we assume 85% of the higher risk and 94% of dependent drinkers are not engaging this would equate to: 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Higher risk 10,313 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Dependent 9,811</a:t>
            </a:r>
          </a:p>
        </p:txBody>
      </p:sp>
    </p:spTree>
    <p:extLst>
      <p:ext uri="{BB962C8B-B14F-4D97-AF65-F5344CB8AC3E}">
        <p14:creationId xmlns:p14="http://schemas.microsoft.com/office/powerpoint/2010/main" val="229870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Vulnerable Dependent Drinkers </a:t>
            </a:r>
            <a:b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Light Project - Alcohol Change UK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3722738" y="1689779"/>
            <a:ext cx="104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01424-C080-4AE5-9C6F-C1725BEE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945" y="1364527"/>
            <a:ext cx="5120762" cy="42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4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363983"/>
            <a:ext cx="11106365" cy="136808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48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Risk Dependent Drinking</a:t>
            </a:r>
            <a:b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2822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1811045" y="1402673"/>
            <a:ext cx="869123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</p:spTree>
    <p:extLst>
      <p:ext uri="{BB962C8B-B14F-4D97-AF65-F5344CB8AC3E}">
        <p14:creationId xmlns:p14="http://schemas.microsoft.com/office/powerpoint/2010/main" val="182581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High Risk Dependent Drinking:</a:t>
            </a:r>
            <a:b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1411550" y="1411550"/>
            <a:ext cx="81763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 an area with a population of 200,000, the </a:t>
            </a:r>
            <a:r>
              <a:rPr lang="en-GB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Blue Light </a:t>
            </a:r>
            <a:r>
              <a:rPr lang="en-GB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project estimated that there are around 250 </a:t>
            </a:r>
            <a:r>
              <a:rPr lang="en-GB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Blue Light</a:t>
            </a:r>
            <a:r>
              <a:rPr lang="en-GB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clients who cost at least £12-13 million each year across a range of agencies:</a:t>
            </a:r>
            <a:endParaRPr lang="en-GB" sz="32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Emergency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Health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Social Care Services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5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-55156"/>
            <a:ext cx="12378431" cy="6968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SARs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1E6C0-8DB2-49F6-8586-D2BC0ACF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662"/>
            <a:ext cx="10515600" cy="3975301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Learning from Tragedies (Alcohol Change UK) – analysis of </a:t>
            </a:r>
            <a:r>
              <a:rPr lang="en-GB" b="0" i="0" dirty="0">
                <a:solidFill>
                  <a:schemeClr val="tx2">
                    <a:lumMod val="75000"/>
                  </a:schemeClr>
                </a:solidFill>
                <a:effectLst/>
                <a:latin typeface="Change"/>
              </a:rPr>
              <a:t>11 SARs published in England in 2017 where alcohol was a significant factor</a:t>
            </a: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‘Carol’ (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Teeside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2018)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Leanne Patterson (Northumberland 2019)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Alan (Sunderland 2021)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6B77B-3056-4A5E-8BA7-CD1DE4845A1B}"/>
              </a:ext>
            </a:extLst>
          </p:cNvPr>
          <p:cNvSpPr/>
          <p:nvPr/>
        </p:nvSpPr>
        <p:spPr>
          <a:xfrm>
            <a:off x="466725" y="1333500"/>
            <a:ext cx="10934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2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171799"/>
            <a:ext cx="11106365" cy="96241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2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help if they don’t want to change?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1589103" y="1526959"/>
            <a:ext cx="7989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They are often the most risky and vulnerable members of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So… many of the people society most needs to target, are drinkers who appear not ready to change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9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37371-6183-F445-A3F1-CE997BD5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39" y="0"/>
            <a:ext cx="12187238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6DB4F-7320-E044-BD9B-CD86D66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17" y="568171"/>
            <a:ext cx="11106365" cy="124287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‘Lifestyle Choice'</a:t>
            </a:r>
            <a:br>
              <a:rPr lang="en-US" sz="4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6BD12-715B-4D90-AB8C-CD7506C051C2}"/>
              </a:ext>
            </a:extLst>
          </p:cNvPr>
          <p:cNvSpPr txBox="1"/>
          <p:nvPr/>
        </p:nvSpPr>
        <p:spPr>
          <a:xfrm>
            <a:off x="3722738" y="1689779"/>
            <a:ext cx="104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E80A65-15CC-4F13-BB01-82C49B8C43F5}"/>
              </a:ext>
            </a:extLst>
          </p:cNvPr>
          <p:cNvSpPr txBox="1"/>
          <p:nvPr/>
        </p:nvSpPr>
        <p:spPr>
          <a:xfrm>
            <a:off x="6343649" y="1732063"/>
            <a:ext cx="138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Nov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12F0B-3259-4C4C-B264-0310DA66A2FA}"/>
              </a:ext>
            </a:extLst>
          </p:cNvPr>
          <p:cNvSpPr txBox="1"/>
          <p:nvPr/>
        </p:nvSpPr>
        <p:spPr>
          <a:xfrm>
            <a:off x="1704513" y="1411550"/>
            <a:ext cx="9019712" cy="438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Choosing to drink?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Able to control own </a:t>
            </a:r>
            <a:r>
              <a:rPr lang="en-US" sz="3600" dirty="0" err="1"/>
              <a:t>behaviours</a:t>
            </a:r>
            <a:r>
              <a:rPr lang="en-US" sz="3600" dirty="0"/>
              <a:t>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Unwise decision making?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3600" dirty="0"/>
            </a:br>
            <a:r>
              <a:rPr lang="en-US" sz="3600" dirty="0"/>
              <a:t>or</a:t>
            </a:r>
            <a:br>
              <a:rPr lang="en-US" sz="3600" dirty="0"/>
            </a:br>
            <a:r>
              <a:rPr lang="en-US" sz="3600" dirty="0"/>
              <a:t>Is it something else……?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br>
              <a:rPr lang="en-US" sz="3600" dirty="0"/>
            </a:br>
            <a:r>
              <a:rPr lang="en-US" sz="3600" dirty="0"/>
              <a:t>*</a:t>
            </a:r>
            <a:r>
              <a:rPr lang="en-US" sz="3600" dirty="0">
                <a:latin typeface="Algerian" panose="04020705040A02060702" pitchFamily="82" charset="0"/>
              </a:rPr>
              <a:t>Professional curiosity*</a:t>
            </a:r>
          </a:p>
        </p:txBody>
      </p:sp>
    </p:spTree>
    <p:extLst>
      <p:ext uri="{BB962C8B-B14F-4D97-AF65-F5344CB8AC3E}">
        <p14:creationId xmlns:p14="http://schemas.microsoft.com/office/powerpoint/2010/main" val="330295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4F98B45D48C4B8A361A8FBD146465" ma:contentTypeVersion="13" ma:contentTypeDescription="Create a new document." ma:contentTypeScope="" ma:versionID="c979343366a10d129dbe5e216baf3c4e">
  <xsd:schema xmlns:xsd="http://www.w3.org/2001/XMLSchema" xmlns:xs="http://www.w3.org/2001/XMLSchema" xmlns:p="http://schemas.microsoft.com/office/2006/metadata/properties" xmlns:ns3="4fc7a7b3-4780-4ffd-ad1c-8aa6b63080f0" xmlns:ns4="8090eb2d-758f-485d-a4a3-c2fbd25921ae" targetNamespace="http://schemas.microsoft.com/office/2006/metadata/properties" ma:root="true" ma:fieldsID="3088fdd0e3da1f859ffe44bf03f5e06d" ns3:_="" ns4:_="">
    <xsd:import namespace="4fc7a7b3-4780-4ffd-ad1c-8aa6b63080f0"/>
    <xsd:import namespace="8090eb2d-758f-485d-a4a3-c2fbd25921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7a7b3-4780-4ffd-ad1c-8aa6b6308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0eb2d-758f-485d-a4a3-c2fbd25921a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AF297E-F822-4EAD-9A26-6B3978679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c7a7b3-4780-4ffd-ad1c-8aa6b63080f0"/>
    <ds:schemaRef ds:uri="8090eb2d-758f-485d-a4a3-c2fbd25921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67CFA-C7F1-4A48-ABA2-654846B0A8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91B31-7A10-41B6-96A9-7FF3EDC69DBF}">
  <ds:schemaRefs>
    <ds:schemaRef ds:uri="4fc7a7b3-4780-4ffd-ad1c-8aa6b63080f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090eb2d-758f-485d-a4a3-c2fbd25921a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1704</TotalTime>
  <Words>921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Change</vt:lpstr>
      <vt:lpstr>Lato</vt:lpstr>
      <vt:lpstr>Office Theme</vt:lpstr>
      <vt:lpstr>     Safeguarding Vulnerable Dependent Drinkers    Anne Thomson Team Manager - Safeguarding</vt:lpstr>
      <vt:lpstr>Alcohol in the UK</vt:lpstr>
      <vt:lpstr>Vulnerable Dependent Drinkers</vt:lpstr>
      <vt:lpstr>Vulnerable Dependent Drinkers  The Blue Light Project - Alcohol Change UK </vt:lpstr>
      <vt:lpstr>Impact of High Risk Dependent Drinking </vt:lpstr>
      <vt:lpstr>Impact of High Risk Dependent Drinking: Services</vt:lpstr>
      <vt:lpstr>Learning from SARs</vt:lpstr>
      <vt:lpstr>Why help if they don’t want to change?</vt:lpstr>
      <vt:lpstr>    ‘Lifestyle Choice' </vt:lpstr>
      <vt:lpstr>Barriers to change</vt:lpstr>
      <vt:lpstr>PowerPoint Presentation</vt:lpstr>
      <vt:lpstr>What can we do?</vt:lpstr>
      <vt:lpstr>What can we do?</vt:lpstr>
      <vt:lpstr>Safeguarding: s.42 Care Act 2014</vt:lpstr>
      <vt:lpstr>Making Safeguarding Personal  (Care Act 2014, Statutory Guidance)</vt:lpstr>
      <vt:lpstr>Principles of Engagement (Lee Irving SAR, Newcastle 2017)</vt:lpstr>
      <vt:lpstr>Legal Frameworks</vt:lpstr>
      <vt:lpstr>MCA - Executive Function</vt:lpstr>
      <vt:lpstr>We can make a difference…..</vt:lpstr>
      <vt:lpstr>Resources www.alcoholchange.org.uk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do we work with…</dc:title>
  <dc:creator>Karen Buckham</dc:creator>
  <cp:lastModifiedBy>Catherine Hardman</cp:lastModifiedBy>
  <cp:revision>158</cp:revision>
  <dcterms:created xsi:type="dcterms:W3CDTF">2021-07-19T12:52:45Z</dcterms:created>
  <dcterms:modified xsi:type="dcterms:W3CDTF">2022-11-24T18:39:28Z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0x0101001A74F98B45D48C4B8A361A8FBD146465</vt:lpwstr>
  </property>
</Properties>
</file>