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7" r:id="rId2"/>
    <p:sldId id="273" r:id="rId3"/>
    <p:sldId id="278" r:id="rId4"/>
    <p:sldId id="280" r:id="rId5"/>
    <p:sldId id="279" r:id="rId6"/>
    <p:sldId id="281" r:id="rId7"/>
    <p:sldId id="282" r:id="rId8"/>
    <p:sldId id="283" r:id="rId9"/>
    <p:sldId id="284" r:id="rId10"/>
    <p:sldId id="28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Maria Mitchell" initials="AM" lastIdx="1" clrIdx="0">
    <p:extLst>
      <p:ext uri="{19B8F6BF-5375-455C-9EA6-DF929625EA0E}">
        <p15:presenceInfo xmlns:p15="http://schemas.microsoft.com/office/powerpoint/2012/main" userId="S::AnnMariaMitchell@gateshead.gov.uk::1d9d299b-3a1d-4c85-8a5f-8d6937a874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220"/>
    <a:srgbClr val="2822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68467" autoAdjust="0"/>
  </p:normalViewPr>
  <p:slideViewPr>
    <p:cSldViewPr snapToGrid="0" snapToObjects="1" showGuides="1">
      <p:cViewPr varScale="1">
        <p:scale>
          <a:sx n="73" d="100"/>
          <a:sy n="73" d="100"/>
        </p:scale>
        <p:origin x="378" y="60"/>
      </p:cViewPr>
      <p:guideLst>
        <p:guide orient="horz" pos="2160"/>
        <p:guide pos="3840"/>
      </p:guideLst>
    </p:cSldViewPr>
  </p:slideViewPr>
  <p:notesTextViewPr>
    <p:cViewPr>
      <p:scale>
        <a:sx n="125" d="100"/>
        <a:sy n="125"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6E867-0556-45ED-8610-D5F9ABE94A69}" type="datetimeFigureOut">
              <a:rPr lang="en-GB" smtClean="0"/>
              <a:t>21/11/2022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08C8F7-D996-42BB-A987-CCBB940168C4}" type="slidenum">
              <a:rPr lang="en-GB" smtClean="0"/>
              <a:t>‹#›</a:t>
            </a:fld>
            <a:endParaRPr lang="en-GB"/>
          </a:p>
        </p:txBody>
      </p:sp>
    </p:spTree>
    <p:extLst>
      <p:ext uri="{BB962C8B-B14F-4D97-AF65-F5344CB8AC3E}">
        <p14:creationId xmlns:p14="http://schemas.microsoft.com/office/powerpoint/2010/main" val="501214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theguardian.com/uk-news/2019/sep/16/rise-in-house-closures-for-drug-dealing-fuels-fears-of-cuckooing"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news.npcc.police.uk/releases/over-1-400-arrested-in-a-national-week-long-operation-on-county-lines-drug-dealin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208C8F7-D996-42BB-A987-CCBB940168C4}" type="slidenum">
              <a:rPr lang="en-GB" smtClean="0"/>
              <a:t>1</a:t>
            </a:fld>
            <a:endParaRPr lang="en-GB"/>
          </a:p>
        </p:txBody>
      </p:sp>
    </p:spTree>
    <p:extLst>
      <p:ext uri="{BB962C8B-B14F-4D97-AF65-F5344CB8AC3E}">
        <p14:creationId xmlns:p14="http://schemas.microsoft.com/office/powerpoint/2010/main" val="1744203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A3A3A"/>
                </a:solidFill>
                <a:effectLst/>
                <a:latin typeface="-apple-system"/>
              </a:rPr>
              <a:t>If you suspect or know of someone that is being cuckooed, it is extremely important that you keep the police informed of any exploitation or criminality so that they can begin a multi-agency approach in tackling the issue. The effective intervention by local multi-agency collaborations is essential to safeguarding any children and vulnerable adults and their properties from cuckooing and other associated county lines criminal activities.</a:t>
            </a:r>
          </a:p>
          <a:p>
            <a:pPr algn="l"/>
            <a:r>
              <a:rPr lang="en-GB" b="0" i="0" dirty="0">
                <a:solidFill>
                  <a:srgbClr val="3A3A3A"/>
                </a:solidFill>
                <a:effectLst/>
                <a:latin typeface="-apple-system"/>
              </a:rPr>
              <a:t>Multi-agency safeguarding coupled with law enforcement intelligence and operations will generate effective disruption outcomes.</a:t>
            </a:r>
          </a:p>
          <a:p>
            <a:pPr algn="l"/>
            <a:r>
              <a:rPr lang="en-GB" b="1" i="0" dirty="0">
                <a:solidFill>
                  <a:srgbClr val="3A3A3A"/>
                </a:solidFill>
                <a:effectLst/>
                <a:latin typeface="-apple-system"/>
              </a:rPr>
              <a:t>When reporting known or suspected incidences of cuckooing activities to the police, try to provide as much information as possible including:</a:t>
            </a:r>
            <a:endParaRPr lang="en-GB" b="0" i="0" dirty="0">
              <a:solidFill>
                <a:srgbClr val="3A3A3A"/>
              </a:solidFill>
              <a:effectLst/>
              <a:latin typeface="-apple-system"/>
            </a:endParaRPr>
          </a:p>
          <a:p>
            <a:pPr algn="l">
              <a:buFont typeface="Arial" panose="020B0604020202020204" pitchFamily="34" charset="0"/>
              <a:buChar char="•"/>
            </a:pPr>
            <a:r>
              <a:rPr lang="en-GB" b="0" i="0" dirty="0">
                <a:solidFill>
                  <a:srgbClr val="3A3A3A"/>
                </a:solidFill>
                <a:effectLst/>
                <a:latin typeface="-apple-system"/>
              </a:rPr>
              <a:t>The address of the property.</a:t>
            </a:r>
          </a:p>
          <a:p>
            <a:pPr algn="l">
              <a:buFont typeface="Arial" panose="020B0604020202020204" pitchFamily="34" charset="0"/>
              <a:buChar char="•"/>
            </a:pPr>
            <a:r>
              <a:rPr lang="en-GB" b="0" i="0" dirty="0">
                <a:solidFill>
                  <a:srgbClr val="3A3A3A"/>
                </a:solidFill>
                <a:effectLst/>
                <a:latin typeface="-apple-system"/>
              </a:rPr>
              <a:t>A description of the concerning behaviour, including dates and times.</a:t>
            </a:r>
          </a:p>
          <a:p>
            <a:pPr algn="l">
              <a:buFont typeface="Arial" panose="020B0604020202020204" pitchFamily="34" charset="0"/>
              <a:buChar char="•"/>
            </a:pPr>
            <a:r>
              <a:rPr lang="en-GB" b="0" i="0" dirty="0">
                <a:solidFill>
                  <a:srgbClr val="3A3A3A"/>
                </a:solidFill>
                <a:effectLst/>
                <a:latin typeface="-apple-system"/>
              </a:rPr>
              <a:t>Names and dates of birth for the usual occupants of the property (if known).</a:t>
            </a:r>
          </a:p>
          <a:p>
            <a:pPr algn="l">
              <a:buFont typeface="Arial" panose="020B0604020202020204" pitchFamily="34" charset="0"/>
              <a:buChar char="•"/>
            </a:pPr>
            <a:r>
              <a:rPr lang="en-GB" b="0" i="0" dirty="0">
                <a:solidFill>
                  <a:srgbClr val="3A3A3A"/>
                </a:solidFill>
                <a:effectLst/>
                <a:latin typeface="-apple-system"/>
              </a:rPr>
              <a:t>Any known vulnerabilities of the usual occupants.</a:t>
            </a:r>
          </a:p>
          <a:p>
            <a:pPr algn="l">
              <a:buFont typeface="Arial" panose="020B0604020202020204" pitchFamily="34" charset="0"/>
              <a:buChar char="•"/>
            </a:pPr>
            <a:r>
              <a:rPr lang="en-GB" b="0" i="0" dirty="0">
                <a:solidFill>
                  <a:srgbClr val="3A3A3A"/>
                </a:solidFill>
                <a:effectLst/>
                <a:latin typeface="-apple-system"/>
              </a:rPr>
              <a:t>A description of any visitors to the property including names and other details (if known).</a:t>
            </a:r>
          </a:p>
          <a:p>
            <a:pPr algn="l">
              <a:buFont typeface="Arial" panose="020B0604020202020204" pitchFamily="34" charset="0"/>
              <a:buChar char="•"/>
            </a:pPr>
            <a:r>
              <a:rPr lang="en-GB" b="0" i="0" dirty="0">
                <a:solidFill>
                  <a:srgbClr val="3A3A3A"/>
                </a:solidFill>
                <a:effectLst/>
                <a:latin typeface="-apple-system"/>
              </a:rPr>
              <a:t>The registration numbers and/or a description of any suspicious vehicles.</a:t>
            </a:r>
          </a:p>
          <a:p>
            <a:pPr algn="l"/>
            <a:r>
              <a:rPr lang="en-GB" b="0" i="0">
                <a:solidFill>
                  <a:srgbClr val="3A3A3A"/>
                </a:solidFill>
                <a:effectLst/>
                <a:latin typeface="-apple-system"/>
              </a:rPr>
              <a:t>Cuckooing may be part of wider and more organised crime with links to criminal exploitation, but it may also be a less organised and more localised issue.</a:t>
            </a:r>
          </a:p>
          <a:p>
            <a:pPr algn="l"/>
            <a:br>
              <a:rPr lang="en-GB" b="0" i="0" dirty="0">
                <a:solidFill>
                  <a:srgbClr val="303030"/>
                </a:solidFill>
                <a:effectLst/>
                <a:latin typeface="proxima-nova"/>
              </a:rPr>
            </a:br>
            <a:r>
              <a:rPr lang="en-GB" b="0" i="0" dirty="0">
                <a:solidFill>
                  <a:srgbClr val="303030"/>
                </a:solidFill>
                <a:effectLst/>
                <a:latin typeface="proxima-nova"/>
              </a:rPr>
              <a:t>Under the Misuse of Drugs Act 1971, landlords or property managers can receive up to 14 years imprisonment or a substantial fine for having drugs residing at their property.</a:t>
            </a:r>
          </a:p>
          <a:p>
            <a:pPr algn="l"/>
            <a:r>
              <a:rPr lang="en-GB" b="0" i="0" dirty="0">
                <a:solidFill>
                  <a:srgbClr val="303030"/>
                </a:solidFill>
                <a:effectLst/>
                <a:latin typeface="proxima-nova"/>
              </a:rPr>
              <a:t>The property may be seized or forfeited as well as prosecuted for money laundering.</a:t>
            </a:r>
          </a:p>
          <a:p>
            <a:pPr algn="l"/>
            <a:r>
              <a:rPr lang="en-GB" b="0" i="0" dirty="0">
                <a:solidFill>
                  <a:srgbClr val="303030"/>
                </a:solidFill>
                <a:effectLst/>
                <a:latin typeface="proxima-nova"/>
              </a:rPr>
              <a:t>The premises may be ‘closed down’ and boarded up under the terms of a Premises Closure Order: (Section 76 Anti-Social Behaviour, Crime and Policing Act 2014).</a:t>
            </a:r>
          </a:p>
          <a:p>
            <a:pPr algn="l"/>
            <a:r>
              <a:rPr lang="en-GB" b="0" i="0" dirty="0">
                <a:solidFill>
                  <a:srgbClr val="3A3A3A"/>
                </a:solidFill>
                <a:effectLst/>
                <a:latin typeface="-apple-system"/>
              </a:rPr>
              <a:t>The number of homes across England being shut down because of drug dealing or substance use on site is ever increasing. Data obtained via a freedom of information (FOI) request by the </a:t>
            </a:r>
            <a:r>
              <a:rPr lang="en-GB" b="0" i="1" u="none" strike="noStrike" dirty="0">
                <a:solidFill>
                  <a:srgbClr val="094B77"/>
                </a:solidFill>
                <a:effectLst/>
                <a:latin typeface="-apple-system"/>
                <a:hlinkClick r:id="rId3"/>
              </a:rPr>
              <a:t>Guardian</a:t>
            </a:r>
            <a:r>
              <a:rPr lang="en-GB" b="0" i="0" dirty="0">
                <a:solidFill>
                  <a:srgbClr val="3A3A3A"/>
                </a:solidFill>
                <a:effectLst/>
                <a:latin typeface="-apple-system"/>
              </a:rPr>
              <a:t> newspaper showed that the number of “closure orders” essentially preventing access to the house for a period of time issued for antisocial behaviour and drug activity has quadrupled in four years, a total of 186 homes in 2018, up from 46 in 2014.</a:t>
            </a:r>
          </a:p>
          <a:p>
            <a:pPr algn="l"/>
            <a:r>
              <a:rPr lang="en-GB" b="1" i="0" dirty="0">
                <a:solidFill>
                  <a:srgbClr val="3A3A3A"/>
                </a:solidFill>
                <a:effectLst/>
                <a:latin typeface="-apple-system"/>
              </a:rPr>
              <a:t>However, experts said this number was likely to be a significant underestimate, which appears to be borne out by comments made to the newspaper by a number of police services around the country who responded to the FOI request:</a:t>
            </a:r>
            <a:endParaRPr lang="en-GB" b="0" i="0" dirty="0">
              <a:solidFill>
                <a:srgbClr val="3A3A3A"/>
              </a:solidFill>
              <a:effectLst/>
              <a:latin typeface="-apple-system"/>
            </a:endParaRPr>
          </a:p>
          <a:p>
            <a:pPr algn="l"/>
            <a:endParaRPr lang="en-GB" dirty="0"/>
          </a:p>
        </p:txBody>
      </p:sp>
      <p:sp>
        <p:nvSpPr>
          <p:cNvPr id="4" name="Slide Number Placeholder 3"/>
          <p:cNvSpPr>
            <a:spLocks noGrp="1"/>
          </p:cNvSpPr>
          <p:nvPr>
            <p:ph type="sldNum" sz="quarter" idx="5"/>
          </p:nvPr>
        </p:nvSpPr>
        <p:spPr/>
        <p:txBody>
          <a:bodyPr/>
          <a:lstStyle/>
          <a:p>
            <a:fld id="{C208C8F7-D996-42BB-A987-CCBB940168C4}" type="slidenum">
              <a:rPr lang="en-GB" smtClean="0"/>
              <a:t>10</a:t>
            </a:fld>
            <a:endParaRPr lang="en-GB"/>
          </a:p>
        </p:txBody>
      </p:sp>
    </p:spTree>
    <p:extLst>
      <p:ext uri="{BB962C8B-B14F-4D97-AF65-F5344CB8AC3E}">
        <p14:creationId xmlns:p14="http://schemas.microsoft.com/office/powerpoint/2010/main" val="721913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208C8F7-D996-42BB-A987-CCBB940168C4}" type="slidenum">
              <a:rPr lang="en-GB" smtClean="0"/>
              <a:t>2</a:t>
            </a:fld>
            <a:endParaRPr lang="en-GB"/>
          </a:p>
        </p:txBody>
      </p:sp>
    </p:spTree>
    <p:extLst>
      <p:ext uri="{BB962C8B-B14F-4D97-AF65-F5344CB8AC3E}">
        <p14:creationId xmlns:p14="http://schemas.microsoft.com/office/powerpoint/2010/main" val="933795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 secrets </a:t>
            </a:r>
          </a:p>
          <a:p>
            <a:r>
              <a:rPr lang="en-GB" dirty="0"/>
              <a:t>Types of abuse </a:t>
            </a:r>
          </a:p>
          <a:p>
            <a:r>
              <a:rPr lang="en-GB" dirty="0"/>
              <a:t>Covid – institutional / closed cultures / care homes </a:t>
            </a:r>
          </a:p>
          <a:p>
            <a:r>
              <a:rPr lang="en-GB" dirty="0"/>
              <a:t>County Lines / young people being used to sell drugs / criminal element of exploitation</a:t>
            </a:r>
          </a:p>
          <a:p>
            <a:r>
              <a:rPr lang="en-GB" dirty="0"/>
              <a:t>Complexity / multi layers of complexity / substance misuse/ dependency on substances / MH / social isolation / loneliness </a:t>
            </a:r>
          </a:p>
        </p:txBody>
      </p:sp>
      <p:sp>
        <p:nvSpPr>
          <p:cNvPr id="4" name="Slide Number Placeholder 3"/>
          <p:cNvSpPr>
            <a:spLocks noGrp="1"/>
          </p:cNvSpPr>
          <p:nvPr>
            <p:ph type="sldNum" sz="quarter" idx="5"/>
          </p:nvPr>
        </p:nvSpPr>
        <p:spPr/>
        <p:txBody>
          <a:bodyPr/>
          <a:lstStyle/>
          <a:p>
            <a:fld id="{C208C8F7-D996-42BB-A987-CCBB940168C4}" type="slidenum">
              <a:rPr lang="en-GB" smtClean="0"/>
              <a:t>3</a:t>
            </a:fld>
            <a:endParaRPr lang="en-GB"/>
          </a:p>
        </p:txBody>
      </p:sp>
    </p:spTree>
    <p:extLst>
      <p:ext uri="{BB962C8B-B14F-4D97-AF65-F5344CB8AC3E}">
        <p14:creationId xmlns:p14="http://schemas.microsoft.com/office/powerpoint/2010/main" val="3078588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GB" b="0" i="0" dirty="0">
                <a:solidFill>
                  <a:srgbClr val="3A3A3A"/>
                </a:solidFill>
                <a:effectLst/>
                <a:latin typeface="-apple-system"/>
              </a:rPr>
              <a:t>North Yorkshire Police said cuckooing was a major concern in their area. As of 30 June 2019, 90 victims of cuckooing had been identified in the year and 17 cease and desist notices in related cases had been issued. This is compared with 39 victims in total last year.</a:t>
            </a:r>
          </a:p>
          <a:p>
            <a:pPr algn="l">
              <a:buFont typeface="Arial" panose="020B0604020202020204" pitchFamily="34" charset="0"/>
              <a:buChar char="•"/>
            </a:pPr>
            <a:r>
              <a:rPr lang="en-GB" b="0" i="0" dirty="0">
                <a:solidFill>
                  <a:srgbClr val="3A3A3A"/>
                </a:solidFill>
                <a:effectLst/>
                <a:latin typeface="-apple-system"/>
              </a:rPr>
              <a:t>Devon and Cornwall Police said that as of 22 August residents of about 200 homes were known to be at risk of cuckooing and were being safeguarded by police. They said those numbers were subject to constant change and the force was taking the issue very seriously.</a:t>
            </a:r>
          </a:p>
          <a:p>
            <a:pPr algn="l">
              <a:buFont typeface="Arial" panose="020B0604020202020204" pitchFamily="34" charset="0"/>
              <a:buChar char="•"/>
            </a:pPr>
            <a:r>
              <a:rPr lang="en-GB" b="0" i="0" dirty="0">
                <a:solidFill>
                  <a:srgbClr val="3A3A3A"/>
                </a:solidFill>
                <a:effectLst/>
                <a:latin typeface="-apple-system"/>
              </a:rPr>
              <a:t>Bedfordshire Police said the sharp rise in closure orders used, going from one to 42 in four years, was a means of taking positive action against drug criminality and anti-social behaviour.</a:t>
            </a:r>
          </a:p>
          <a:p>
            <a:pPr algn="l"/>
            <a:r>
              <a:rPr lang="en-GB" b="0" i="0" dirty="0">
                <a:solidFill>
                  <a:srgbClr val="3A3A3A"/>
                </a:solidFill>
                <a:effectLst/>
                <a:latin typeface="-apple-system"/>
              </a:rPr>
              <a:t>The latest figures available show that the problem is still rising. During the National County Lines intensification week which took place during 11–17 October 2021 targeting drug traffickers who often recruit children and vulnerable adults to supply drugs across the country, 894 cuckooed addresses were visited, 1,468 people were arrested and 2,664 vulnerable people, including 2,209 children, were engaged for safeguarding purposes. (source National Police Chiefs’ Council </a:t>
            </a:r>
            <a:r>
              <a:rPr lang="en-GB" b="0" i="0" u="none" strike="noStrike" dirty="0">
                <a:solidFill>
                  <a:srgbClr val="094B77"/>
                </a:solidFill>
                <a:effectLst/>
                <a:latin typeface="-apple-system"/>
                <a:hlinkClick r:id="rId3"/>
              </a:rPr>
              <a:t>press release</a:t>
            </a:r>
            <a:r>
              <a:rPr lang="en-GB" b="0" i="0" dirty="0">
                <a:solidFill>
                  <a:srgbClr val="3A3A3A"/>
                </a:solidFill>
                <a:effectLst/>
                <a:latin typeface="-apple-system"/>
              </a:rPr>
              <a:t>, 21 October 2021)</a:t>
            </a:r>
          </a:p>
          <a:p>
            <a:endParaRPr lang="en-GB" dirty="0"/>
          </a:p>
        </p:txBody>
      </p:sp>
      <p:sp>
        <p:nvSpPr>
          <p:cNvPr id="4" name="Slide Number Placeholder 3"/>
          <p:cNvSpPr>
            <a:spLocks noGrp="1"/>
          </p:cNvSpPr>
          <p:nvPr>
            <p:ph type="sldNum" sz="quarter" idx="5"/>
          </p:nvPr>
        </p:nvSpPr>
        <p:spPr/>
        <p:txBody>
          <a:bodyPr/>
          <a:lstStyle/>
          <a:p>
            <a:fld id="{C208C8F7-D996-42BB-A987-CCBB940168C4}" type="slidenum">
              <a:rPr lang="en-GB" smtClean="0"/>
              <a:t>4</a:t>
            </a:fld>
            <a:endParaRPr lang="en-GB"/>
          </a:p>
        </p:txBody>
      </p:sp>
    </p:spTree>
    <p:extLst>
      <p:ext uri="{BB962C8B-B14F-4D97-AF65-F5344CB8AC3E}">
        <p14:creationId xmlns:p14="http://schemas.microsoft.com/office/powerpoint/2010/main" val="3646645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03030"/>
                </a:solidFill>
                <a:effectLst/>
                <a:latin typeface="proxima-nova"/>
              </a:rPr>
              <a:t>It is common for gangs to have access to several addresses. They move quickly between vulnerable people’s homes for just a few hours, a couple of days or sometimes longer. This helps gangs evade detection. By ‘cuckooing’ the criminals can operate from a discreet property, which is out of sight, making it an attractive option. They can then use the premises to deal and manufacture drugs in an environment under the police radar.</a:t>
            </a:r>
          </a:p>
          <a:p>
            <a:pPr algn="l"/>
            <a:r>
              <a:rPr lang="en-GB" b="0" i="0" dirty="0">
                <a:solidFill>
                  <a:srgbClr val="303030"/>
                </a:solidFill>
                <a:effectLst/>
                <a:latin typeface="proxima-nova"/>
              </a:rPr>
              <a:t>These gangs may use accommodation in rural areas, including serviced apartments, holiday lets, budget hotels and caravan parks.</a:t>
            </a:r>
          </a:p>
          <a:p>
            <a:pPr algn="l"/>
            <a:r>
              <a:rPr lang="en-GB" b="0" i="0" dirty="0">
                <a:solidFill>
                  <a:srgbClr val="303030"/>
                </a:solidFill>
                <a:effectLst/>
                <a:latin typeface="proxima-nova"/>
              </a:rPr>
              <a:t>When the criminals use the victim’s property for criminal enterprises, the inhabitants become terrified of going to the police for fear of being suspected of involvement in drug dealing or being identified as a member of the group, which would result in their eviction from the property. Some vulnerable adults may be forced to leave their homes, making themselves homeless and leaving the gangs free to sell drugs in their absence.</a:t>
            </a:r>
          </a:p>
          <a:p>
            <a:endParaRPr lang="en-GB" dirty="0"/>
          </a:p>
        </p:txBody>
      </p:sp>
      <p:sp>
        <p:nvSpPr>
          <p:cNvPr id="4" name="Slide Number Placeholder 3"/>
          <p:cNvSpPr>
            <a:spLocks noGrp="1"/>
          </p:cNvSpPr>
          <p:nvPr>
            <p:ph type="sldNum" sz="quarter" idx="5"/>
          </p:nvPr>
        </p:nvSpPr>
        <p:spPr/>
        <p:txBody>
          <a:bodyPr/>
          <a:lstStyle/>
          <a:p>
            <a:fld id="{C208C8F7-D996-42BB-A987-CCBB940168C4}" type="slidenum">
              <a:rPr lang="en-GB" smtClean="0"/>
              <a:t>5</a:t>
            </a:fld>
            <a:endParaRPr lang="en-GB"/>
          </a:p>
        </p:txBody>
      </p:sp>
    </p:spTree>
    <p:extLst>
      <p:ext uri="{BB962C8B-B14F-4D97-AF65-F5344CB8AC3E}">
        <p14:creationId xmlns:p14="http://schemas.microsoft.com/office/powerpoint/2010/main" val="953029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A3A3A"/>
                </a:solidFill>
                <a:effectLst/>
                <a:latin typeface="-apple-system"/>
              </a:rPr>
              <a:t>However, the gangs usually target people who are often unable to protect themselves from being exploited. The criminal gangs then use a range of clever tactics to manipulate and exploit their victims, some of these tactics may be so subtle that the victim doesn’t always realise that they are being cuckooed, so their predicament may go unnoticed for some time. One or more property at the same time</a:t>
            </a:r>
            <a:endParaRPr lang="en-GB" dirty="0"/>
          </a:p>
          <a:p>
            <a:pPr algn="l"/>
            <a:endParaRPr lang="en-GB" b="0" i="0" dirty="0">
              <a:solidFill>
                <a:srgbClr val="37474F"/>
              </a:solidFill>
              <a:effectLst/>
              <a:latin typeface="Helvetica Neue"/>
            </a:endParaRPr>
          </a:p>
          <a:p>
            <a:pPr algn="l"/>
            <a:r>
              <a:rPr lang="en-GB" b="0" i="0" dirty="0">
                <a:solidFill>
                  <a:srgbClr val="37474F"/>
                </a:solidFill>
                <a:effectLst/>
                <a:latin typeface="Helvetica Neue"/>
              </a:rPr>
              <a:t>There are different types of cuckooing:</a:t>
            </a:r>
          </a:p>
          <a:p>
            <a:pPr algn="l">
              <a:buFont typeface="Arial" panose="020B0604020202020204" pitchFamily="34" charset="0"/>
              <a:buChar char="•"/>
            </a:pPr>
            <a:r>
              <a:rPr lang="en-GB" b="0" i="0" dirty="0">
                <a:solidFill>
                  <a:srgbClr val="37474F"/>
                </a:solidFill>
                <a:effectLst/>
                <a:latin typeface="Helvetica Neue"/>
              </a:rPr>
              <a:t>Using the property to deal, store or take drugs – county lines / </a:t>
            </a:r>
          </a:p>
          <a:p>
            <a:pPr algn="l">
              <a:buFont typeface="Arial" panose="020B0604020202020204" pitchFamily="34" charset="0"/>
              <a:buChar char="•"/>
            </a:pPr>
            <a:r>
              <a:rPr lang="en-GB" b="0" i="0" dirty="0">
                <a:solidFill>
                  <a:srgbClr val="37474F"/>
                </a:solidFill>
                <a:effectLst/>
                <a:latin typeface="Helvetica Neue"/>
              </a:rPr>
              <a:t>Using the property to sex work – human trafficking </a:t>
            </a:r>
          </a:p>
          <a:p>
            <a:pPr algn="l">
              <a:buFont typeface="Arial" panose="020B0604020202020204" pitchFamily="34" charset="0"/>
              <a:buChar char="•"/>
            </a:pPr>
            <a:r>
              <a:rPr lang="en-GB" b="0" i="0" dirty="0">
                <a:solidFill>
                  <a:srgbClr val="37474F"/>
                </a:solidFill>
                <a:effectLst/>
                <a:latin typeface="Helvetica Neue"/>
              </a:rPr>
              <a:t>Taking over the property as a place for them to live / mental heath case Birmingham mail</a:t>
            </a:r>
          </a:p>
          <a:p>
            <a:pPr algn="l">
              <a:buFont typeface="Arial" panose="020B0604020202020204" pitchFamily="34" charset="0"/>
              <a:buChar char="•"/>
            </a:pPr>
            <a:r>
              <a:rPr lang="en-GB" b="0" i="0" dirty="0">
                <a:solidFill>
                  <a:srgbClr val="37474F"/>
                </a:solidFill>
                <a:effectLst/>
                <a:latin typeface="Helvetica Neue"/>
              </a:rPr>
              <a:t>Work force / county lines </a:t>
            </a:r>
          </a:p>
          <a:p>
            <a:pPr algn="l">
              <a:buFont typeface="Arial" panose="020B0604020202020204" pitchFamily="34" charset="0"/>
              <a:buChar char="•"/>
            </a:pPr>
            <a:r>
              <a:rPr lang="en-GB" b="0" i="0" dirty="0">
                <a:solidFill>
                  <a:srgbClr val="37474F"/>
                </a:solidFill>
                <a:effectLst/>
                <a:latin typeface="Helvetica Neue"/>
              </a:rPr>
              <a:t>Taking over the property to financially abuse the tenant – case I had </a:t>
            </a:r>
          </a:p>
          <a:p>
            <a:pPr algn="l">
              <a:buFont typeface="Arial" panose="020B0604020202020204" pitchFamily="34" charset="0"/>
              <a:buChar char="•"/>
            </a:pPr>
            <a:endParaRPr lang="en-GB" b="0" i="0" dirty="0">
              <a:solidFill>
                <a:srgbClr val="37474F"/>
              </a:solidFill>
              <a:effectLst/>
              <a:latin typeface="Helvetica Neue"/>
            </a:endParaRPr>
          </a:p>
        </p:txBody>
      </p:sp>
      <p:sp>
        <p:nvSpPr>
          <p:cNvPr id="4" name="Slide Number Placeholder 3"/>
          <p:cNvSpPr>
            <a:spLocks noGrp="1"/>
          </p:cNvSpPr>
          <p:nvPr>
            <p:ph type="sldNum" sz="quarter" idx="5"/>
          </p:nvPr>
        </p:nvSpPr>
        <p:spPr/>
        <p:txBody>
          <a:bodyPr/>
          <a:lstStyle/>
          <a:p>
            <a:fld id="{C208C8F7-D996-42BB-A987-CCBB940168C4}" type="slidenum">
              <a:rPr lang="en-GB" smtClean="0"/>
              <a:t>6</a:t>
            </a:fld>
            <a:endParaRPr lang="en-GB"/>
          </a:p>
        </p:txBody>
      </p:sp>
    </p:spTree>
    <p:extLst>
      <p:ext uri="{BB962C8B-B14F-4D97-AF65-F5344CB8AC3E}">
        <p14:creationId xmlns:p14="http://schemas.microsoft.com/office/powerpoint/2010/main" val="489814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7474F"/>
                </a:solidFill>
                <a:effectLst/>
                <a:latin typeface="Helvetica Neue"/>
              </a:rPr>
              <a:t>People who choose to exploit will often target the most vulnerable in society. They establish a relationship with the vulnerable person to access their home.</a:t>
            </a:r>
          </a:p>
          <a:p>
            <a:pPr algn="l"/>
            <a:r>
              <a:rPr lang="en-GB" b="0" i="0" dirty="0">
                <a:solidFill>
                  <a:srgbClr val="37474F"/>
                </a:solidFill>
                <a:effectLst/>
                <a:latin typeface="Helvetica Neue"/>
              </a:rPr>
              <a:t>Once they gain control over the victim - whether through drug dependency, debt or as part of their relationship – larger groups will sometimes move in.</a:t>
            </a:r>
          </a:p>
          <a:p>
            <a:pPr algn="l"/>
            <a:r>
              <a:rPr lang="en-GB" b="0" i="0" dirty="0">
                <a:solidFill>
                  <a:srgbClr val="37474F"/>
                </a:solidFill>
                <a:effectLst/>
                <a:latin typeface="Helvetica Neue"/>
              </a:rPr>
              <a:t>Threats are often used to control the victim.</a:t>
            </a:r>
          </a:p>
          <a:p>
            <a:pPr algn="l"/>
            <a:r>
              <a:rPr lang="en-GB" b="0" i="0" dirty="0">
                <a:solidFill>
                  <a:srgbClr val="37474F"/>
                </a:solidFill>
                <a:effectLst/>
                <a:latin typeface="Helvetica Neue"/>
              </a:rPr>
              <a:t>It is common for the drug dealers to have access to several cuckooed addresses at once, and to move quickly between them to evade detection.</a:t>
            </a:r>
          </a:p>
          <a:p>
            <a:pPr algn="l"/>
            <a:r>
              <a:rPr lang="en-GB" b="0" i="0" dirty="0">
                <a:solidFill>
                  <a:srgbClr val="37474F"/>
                </a:solidFill>
                <a:effectLst/>
                <a:latin typeface="Helvetica Neue"/>
              </a:rPr>
              <a:t>The victims of cuckooing are often people who misuse substances such as drugs or alcohol, but there are cases of victims with learning difficulties, mental health issues, physical disabilities or socially isolated.</a:t>
            </a:r>
          </a:p>
          <a:p>
            <a:pPr algn="l">
              <a:buFont typeface="Arial" panose="020B0604020202020204" pitchFamily="34" charset="0"/>
              <a:buChar char="•"/>
            </a:pPr>
            <a:r>
              <a:rPr lang="en-GB" b="0" i="0" dirty="0">
                <a:solidFill>
                  <a:srgbClr val="3A3A3A"/>
                </a:solidFill>
                <a:effectLst/>
                <a:latin typeface="-apple-system"/>
              </a:rPr>
              <a:t>Use drugs and/or alcohol.</a:t>
            </a:r>
          </a:p>
          <a:p>
            <a:pPr algn="l">
              <a:buFont typeface="Arial" panose="020B0604020202020204" pitchFamily="34" charset="0"/>
              <a:buChar char="•"/>
            </a:pPr>
            <a:r>
              <a:rPr lang="en-GB" b="0" i="0" dirty="0">
                <a:solidFill>
                  <a:srgbClr val="3A3A3A"/>
                </a:solidFill>
                <a:effectLst/>
                <a:latin typeface="-apple-system"/>
              </a:rPr>
              <a:t>Be former addicts.</a:t>
            </a:r>
          </a:p>
          <a:p>
            <a:pPr algn="l">
              <a:buFont typeface="Arial" panose="020B0604020202020204" pitchFamily="34" charset="0"/>
              <a:buChar char="•"/>
            </a:pPr>
            <a:r>
              <a:rPr lang="en-GB" b="0" i="0" dirty="0">
                <a:solidFill>
                  <a:srgbClr val="3A3A3A"/>
                </a:solidFill>
                <a:effectLst/>
                <a:latin typeface="-apple-system"/>
              </a:rPr>
              <a:t>Have connections with other people involved in gangs.</a:t>
            </a:r>
          </a:p>
          <a:p>
            <a:pPr algn="l">
              <a:buFont typeface="Arial" panose="020B0604020202020204" pitchFamily="34" charset="0"/>
              <a:buChar char="•"/>
            </a:pPr>
            <a:r>
              <a:rPr lang="en-GB" b="0" i="0" dirty="0">
                <a:solidFill>
                  <a:srgbClr val="3A3A3A"/>
                </a:solidFill>
                <a:effectLst/>
                <a:latin typeface="-apple-system"/>
              </a:rPr>
              <a:t>Lack a safe/stable home environment.</a:t>
            </a:r>
          </a:p>
          <a:p>
            <a:pPr algn="l">
              <a:buFont typeface="Arial" panose="020B0604020202020204" pitchFamily="34" charset="0"/>
              <a:buChar char="•"/>
            </a:pPr>
            <a:r>
              <a:rPr lang="en-GB" b="0" i="0" dirty="0">
                <a:solidFill>
                  <a:srgbClr val="3A3A3A"/>
                </a:solidFill>
                <a:effectLst/>
                <a:latin typeface="-apple-system"/>
              </a:rPr>
              <a:t>Have a history of being in care.</a:t>
            </a:r>
          </a:p>
          <a:p>
            <a:pPr algn="l">
              <a:buFont typeface="Arial" panose="020B0604020202020204" pitchFamily="34" charset="0"/>
              <a:buChar char="•"/>
            </a:pPr>
            <a:r>
              <a:rPr lang="en-GB" b="0" i="0" dirty="0">
                <a:solidFill>
                  <a:srgbClr val="3A3A3A"/>
                </a:solidFill>
                <a:effectLst/>
                <a:latin typeface="-apple-system"/>
              </a:rPr>
              <a:t>Have prior experiences of neglect, physical and/or sexual abuse.</a:t>
            </a:r>
          </a:p>
          <a:p>
            <a:pPr algn="l">
              <a:buFont typeface="Arial" panose="020B0604020202020204" pitchFamily="34" charset="0"/>
              <a:buChar char="•"/>
            </a:pPr>
            <a:r>
              <a:rPr lang="en-GB" b="0" i="0" dirty="0">
                <a:solidFill>
                  <a:srgbClr val="3A3A3A"/>
                </a:solidFill>
                <a:effectLst/>
                <a:latin typeface="-apple-system"/>
              </a:rPr>
              <a:t>Be vulnerable due to mental or physical health impairments.</a:t>
            </a:r>
          </a:p>
          <a:p>
            <a:pPr algn="l">
              <a:buFont typeface="Arial" panose="020B0604020202020204" pitchFamily="34" charset="0"/>
              <a:buChar char="•"/>
            </a:pPr>
            <a:r>
              <a:rPr lang="en-GB" b="0" i="0" dirty="0">
                <a:solidFill>
                  <a:srgbClr val="3A3A3A"/>
                </a:solidFill>
                <a:effectLst/>
                <a:latin typeface="-apple-system"/>
              </a:rPr>
              <a:t>Be elderly and may be socially isolated.</a:t>
            </a:r>
          </a:p>
          <a:p>
            <a:pPr algn="l">
              <a:buFont typeface="Arial" panose="020B0604020202020204" pitchFamily="34" charset="0"/>
              <a:buChar char="•"/>
            </a:pPr>
            <a:r>
              <a:rPr lang="en-GB" b="0" i="0" dirty="0">
                <a:solidFill>
                  <a:srgbClr val="3A3A3A"/>
                </a:solidFill>
                <a:effectLst/>
                <a:latin typeface="-apple-system"/>
              </a:rPr>
              <a:t>Have cognitive impairments.</a:t>
            </a:r>
          </a:p>
          <a:p>
            <a:pPr algn="l">
              <a:buFont typeface="Arial" panose="020B0604020202020204" pitchFamily="34" charset="0"/>
              <a:buChar char="•"/>
            </a:pPr>
            <a:r>
              <a:rPr lang="en-GB" b="0" i="0" dirty="0">
                <a:solidFill>
                  <a:srgbClr val="3A3A3A"/>
                </a:solidFill>
                <a:effectLst/>
                <a:latin typeface="-apple-system"/>
              </a:rPr>
              <a:t>Have learning disabilities.</a:t>
            </a:r>
          </a:p>
          <a:p>
            <a:pPr algn="l">
              <a:buFont typeface="Arial" panose="020B0604020202020204" pitchFamily="34" charset="0"/>
              <a:buChar char="•"/>
            </a:pPr>
            <a:r>
              <a:rPr lang="en-GB" b="0" i="0" dirty="0">
                <a:solidFill>
                  <a:srgbClr val="3A3A3A"/>
                </a:solidFill>
                <a:effectLst/>
                <a:latin typeface="-apple-system"/>
              </a:rPr>
              <a:t>Be experiencing economic deprivation.</a:t>
            </a:r>
          </a:p>
          <a:p>
            <a:pPr algn="l">
              <a:buFont typeface="Arial" panose="020B0604020202020204" pitchFamily="34" charset="0"/>
              <a:buChar char="•"/>
            </a:pPr>
            <a:r>
              <a:rPr lang="en-GB" b="0" i="0" dirty="0">
                <a:solidFill>
                  <a:srgbClr val="3A3A3A"/>
                </a:solidFill>
                <a:effectLst/>
                <a:latin typeface="-apple-system"/>
              </a:rPr>
              <a:t>Be single mothers.</a:t>
            </a:r>
          </a:p>
          <a:p>
            <a:pPr algn="l">
              <a:buFont typeface="Arial" panose="020B0604020202020204" pitchFamily="34" charset="0"/>
              <a:buChar char="•"/>
            </a:pPr>
            <a:r>
              <a:rPr lang="en-GB" b="0" i="0" dirty="0">
                <a:solidFill>
                  <a:srgbClr val="3A3A3A"/>
                </a:solidFill>
                <a:effectLst/>
                <a:latin typeface="-apple-system"/>
              </a:rPr>
              <a:t>Be sex workers.</a:t>
            </a:r>
          </a:p>
          <a:p>
            <a:pPr algn="l"/>
            <a:r>
              <a:rPr lang="en-GB" b="0" i="0" dirty="0">
                <a:solidFill>
                  <a:srgbClr val="3A3A3A"/>
                </a:solidFill>
                <a:effectLst/>
                <a:latin typeface="-apple-system"/>
              </a:rPr>
              <a:t>The gangs may use a tactic known as “debt bondage” which is where a real or perceived debt is used as a method to exert control over individuals, to provide the use of their properties for the preparation and/or dealing of drugs.</a:t>
            </a:r>
          </a:p>
          <a:p>
            <a:endParaRPr lang="en-GB" dirty="0"/>
          </a:p>
        </p:txBody>
      </p:sp>
      <p:sp>
        <p:nvSpPr>
          <p:cNvPr id="4" name="Slide Number Placeholder 3"/>
          <p:cNvSpPr>
            <a:spLocks noGrp="1"/>
          </p:cNvSpPr>
          <p:nvPr>
            <p:ph type="sldNum" sz="quarter" idx="5"/>
          </p:nvPr>
        </p:nvSpPr>
        <p:spPr/>
        <p:txBody>
          <a:bodyPr/>
          <a:lstStyle/>
          <a:p>
            <a:fld id="{C208C8F7-D996-42BB-A987-CCBB940168C4}" type="slidenum">
              <a:rPr lang="en-GB" smtClean="0"/>
              <a:t>7</a:t>
            </a:fld>
            <a:endParaRPr lang="en-GB"/>
          </a:p>
        </p:txBody>
      </p:sp>
    </p:spTree>
    <p:extLst>
      <p:ext uri="{BB962C8B-B14F-4D97-AF65-F5344CB8AC3E}">
        <p14:creationId xmlns:p14="http://schemas.microsoft.com/office/powerpoint/2010/main" val="2107687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A3A3A"/>
                </a:solidFill>
                <a:effectLst/>
                <a:latin typeface="-apple-system"/>
              </a:rPr>
              <a:t>The gang then expects “repayment” for the debt and, all too often, the gangs coerce and sometimes threaten the vulnerable person into allowing them to take control of their home, so they can use it for their criminal activities as repayment for the debt.</a:t>
            </a:r>
          </a:p>
          <a:p>
            <a:pPr algn="l"/>
            <a:r>
              <a:rPr lang="en-GB" b="0" i="0" dirty="0">
                <a:solidFill>
                  <a:srgbClr val="3A3A3A"/>
                </a:solidFill>
                <a:effectLst/>
                <a:latin typeface="-apple-system"/>
              </a:rPr>
              <a:t>Women who have entered into relationships with gang members are often subject to coercion, control and domestic abuse to book hotels, hire cars and identify addresses for cuckooing.</a:t>
            </a:r>
          </a:p>
          <a:p>
            <a:pPr algn="l"/>
            <a:r>
              <a:rPr lang="en-GB" b="0" i="0" dirty="0">
                <a:solidFill>
                  <a:srgbClr val="3A3A3A"/>
                </a:solidFill>
                <a:effectLst/>
                <a:latin typeface="-apple-system"/>
              </a:rPr>
              <a:t>Once they gain control over the person, whether through drug dependency, debt or as part of their relationship, larger groups will sometimes move in. In a number of cases, the victims of cuckooing may ultimately find themselves homeless.</a:t>
            </a:r>
          </a:p>
          <a:p>
            <a:r>
              <a:rPr lang="en-GB" dirty="0"/>
              <a:t>Do not Victim blame – trauma bond</a:t>
            </a:r>
            <a:br>
              <a:rPr lang="en-GB" dirty="0"/>
            </a:br>
            <a:endParaRPr lang="en-GB" dirty="0"/>
          </a:p>
        </p:txBody>
      </p:sp>
      <p:sp>
        <p:nvSpPr>
          <p:cNvPr id="4" name="Slide Number Placeholder 3"/>
          <p:cNvSpPr>
            <a:spLocks noGrp="1"/>
          </p:cNvSpPr>
          <p:nvPr>
            <p:ph type="sldNum" sz="quarter" idx="5"/>
          </p:nvPr>
        </p:nvSpPr>
        <p:spPr/>
        <p:txBody>
          <a:bodyPr/>
          <a:lstStyle/>
          <a:p>
            <a:fld id="{C208C8F7-D996-42BB-A987-CCBB940168C4}" type="slidenum">
              <a:rPr lang="en-GB" smtClean="0"/>
              <a:t>8</a:t>
            </a:fld>
            <a:endParaRPr lang="en-GB"/>
          </a:p>
        </p:txBody>
      </p:sp>
    </p:spTree>
    <p:extLst>
      <p:ext uri="{BB962C8B-B14F-4D97-AF65-F5344CB8AC3E}">
        <p14:creationId xmlns:p14="http://schemas.microsoft.com/office/powerpoint/2010/main" val="3402367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A3A3A"/>
                </a:solidFill>
                <a:effectLst/>
                <a:latin typeface="-apple-system"/>
              </a:rPr>
              <a:t>Cuckooing usually takes place in multi-occupancy or social housing properties. Sometimes, the person being exploited has no idea that they are being used or is simply too afraid to speak up, which can make it very difficult to spot what is going on.</a:t>
            </a:r>
          </a:p>
          <a:p>
            <a:pPr algn="l"/>
            <a:r>
              <a:rPr lang="en-GB" b="1" i="0" dirty="0">
                <a:solidFill>
                  <a:srgbClr val="3A3A3A"/>
                </a:solidFill>
                <a:effectLst/>
                <a:latin typeface="-apple-system"/>
              </a:rPr>
              <a:t>However, some of the signs that cuckooing may be going on at a property include but are not limited to:</a:t>
            </a:r>
            <a:endParaRPr lang="en-GB" b="0" i="0" dirty="0">
              <a:solidFill>
                <a:srgbClr val="3A3A3A"/>
              </a:solidFill>
              <a:effectLst/>
              <a:latin typeface="-apple-system"/>
            </a:endParaRPr>
          </a:p>
          <a:p>
            <a:pPr algn="l">
              <a:buFont typeface="Arial" panose="020B0604020202020204" pitchFamily="34" charset="0"/>
              <a:buChar char="•"/>
            </a:pPr>
            <a:r>
              <a:rPr lang="en-GB" b="0" i="0" dirty="0">
                <a:solidFill>
                  <a:srgbClr val="3A3A3A"/>
                </a:solidFill>
                <a:effectLst/>
                <a:latin typeface="-apple-system"/>
              </a:rPr>
              <a:t>Suspicious items in the property, such as weighing scales, multiple phones, sim cards or drug paraphernalia.</a:t>
            </a:r>
          </a:p>
          <a:p>
            <a:pPr algn="l">
              <a:buFont typeface="Arial" panose="020B0604020202020204" pitchFamily="34" charset="0"/>
              <a:buChar char="•"/>
            </a:pPr>
            <a:r>
              <a:rPr lang="en-GB" b="0" i="0" dirty="0">
                <a:solidFill>
                  <a:srgbClr val="3A3A3A"/>
                </a:solidFill>
                <a:effectLst/>
                <a:latin typeface="-apple-system"/>
              </a:rPr>
              <a:t>Unexplained presence of cash, clothes and other items of value.</a:t>
            </a:r>
          </a:p>
          <a:p>
            <a:pPr algn="l">
              <a:buFont typeface="Arial" panose="020B0604020202020204" pitchFamily="34" charset="0"/>
              <a:buChar char="•"/>
            </a:pPr>
            <a:r>
              <a:rPr lang="en-GB" b="0" i="0" dirty="0">
                <a:solidFill>
                  <a:srgbClr val="3A3A3A"/>
                </a:solidFill>
                <a:effectLst/>
                <a:latin typeface="-apple-system"/>
              </a:rPr>
              <a:t>Conversely, the property may appear almost sparse of valuable possessions inside and begin to go into a state of disrepair both inside and out.</a:t>
            </a:r>
          </a:p>
          <a:p>
            <a:pPr algn="l">
              <a:buFont typeface="Arial" panose="020B0604020202020204" pitchFamily="34" charset="0"/>
              <a:buChar char="•"/>
            </a:pPr>
            <a:r>
              <a:rPr lang="en-GB" b="0" i="0" dirty="0">
                <a:solidFill>
                  <a:srgbClr val="3A3A3A"/>
                </a:solidFill>
                <a:effectLst/>
                <a:latin typeface="-apple-system"/>
              </a:rPr>
              <a:t>Doors and windows which have been blocked off.</a:t>
            </a:r>
          </a:p>
          <a:p>
            <a:pPr algn="l">
              <a:buFont typeface="Arial" panose="020B0604020202020204" pitchFamily="34" charset="0"/>
              <a:buChar char="•"/>
            </a:pPr>
            <a:r>
              <a:rPr lang="en-GB" b="0" i="0" dirty="0">
                <a:solidFill>
                  <a:srgbClr val="3A3A3A"/>
                </a:solidFill>
                <a:effectLst/>
                <a:latin typeface="-apple-system"/>
              </a:rPr>
              <a:t>New faces appearing at the property and the property regularly changing residents.</a:t>
            </a:r>
          </a:p>
          <a:p>
            <a:pPr algn="l">
              <a:buFont typeface="Arial" panose="020B0604020202020204" pitchFamily="34" charset="0"/>
              <a:buChar char="•"/>
            </a:pPr>
            <a:r>
              <a:rPr lang="en-GB" b="0" i="0" dirty="0">
                <a:solidFill>
                  <a:srgbClr val="3A3A3A"/>
                </a:solidFill>
                <a:effectLst/>
                <a:latin typeface="-apple-system"/>
              </a:rPr>
              <a:t>Presence of unknown people in the property, who may act as friends of the inhabitant; their accents may indicate that they are not local and may have travelled to traffic drugs.</a:t>
            </a:r>
          </a:p>
          <a:p>
            <a:pPr algn="l">
              <a:buFont typeface="Arial" panose="020B0604020202020204" pitchFamily="34" charset="0"/>
              <a:buChar char="•"/>
            </a:pPr>
            <a:r>
              <a:rPr lang="en-GB" b="0" i="0" dirty="0">
                <a:solidFill>
                  <a:srgbClr val="3A3A3A"/>
                </a:solidFill>
                <a:effectLst/>
                <a:latin typeface="-apple-system"/>
              </a:rPr>
              <a:t>More people than normal entering the property, or people arriving and leaving at unusual times.</a:t>
            </a:r>
          </a:p>
          <a:p>
            <a:pPr algn="l">
              <a:buFont typeface="Arial" panose="020B0604020202020204" pitchFamily="34" charset="0"/>
              <a:buChar char="•"/>
            </a:pPr>
            <a:r>
              <a:rPr lang="en-GB" b="0" i="0" dirty="0">
                <a:solidFill>
                  <a:srgbClr val="3A3A3A"/>
                </a:solidFill>
                <a:effectLst/>
                <a:latin typeface="-apple-system"/>
              </a:rPr>
              <a:t>Possible increase in anti-social behaviour in and around the property and increased litter such as drinks cans and takeaway packaging outside the property.</a:t>
            </a:r>
          </a:p>
          <a:p>
            <a:pPr algn="l">
              <a:buFont typeface="Arial" panose="020B0604020202020204" pitchFamily="34" charset="0"/>
              <a:buChar char="•"/>
            </a:pPr>
            <a:r>
              <a:rPr lang="en-GB" b="0" i="0" dirty="0">
                <a:solidFill>
                  <a:srgbClr val="3A3A3A"/>
                </a:solidFill>
                <a:effectLst/>
                <a:latin typeface="-apple-system"/>
              </a:rPr>
              <a:t>Cars arriving at the property for short periods of time.</a:t>
            </a:r>
          </a:p>
          <a:p>
            <a:pPr algn="l">
              <a:buFont typeface="Arial" panose="020B0604020202020204" pitchFamily="34" charset="0"/>
              <a:buChar char="•"/>
            </a:pPr>
            <a:r>
              <a:rPr lang="en-GB" b="0" i="0" dirty="0">
                <a:solidFill>
                  <a:srgbClr val="3A3A3A"/>
                </a:solidFill>
                <a:effectLst/>
                <a:latin typeface="-apple-system"/>
              </a:rPr>
              <a:t>Signs of drug use and open drug dealing.</a:t>
            </a:r>
          </a:p>
          <a:p>
            <a:pPr algn="l">
              <a:buFont typeface="Arial" panose="020B0604020202020204" pitchFamily="34" charset="0"/>
              <a:buNone/>
            </a:pPr>
            <a:br>
              <a:rPr lang="en-GB" dirty="0"/>
            </a:br>
            <a:r>
              <a:rPr lang="en-GB" sz="1200" b="0" i="0" dirty="0">
                <a:solidFill>
                  <a:srgbClr val="3A3A3A"/>
                </a:solidFill>
                <a:effectLst/>
                <a:latin typeface="-apple-system"/>
              </a:rPr>
              <a:t>They have paid off debts such as housing debts in full and in cash.</a:t>
            </a:r>
          </a:p>
          <a:p>
            <a:pPr algn="l">
              <a:buFont typeface="Arial" panose="020B0604020202020204" pitchFamily="34" charset="0"/>
              <a:buChar char="•"/>
            </a:pPr>
            <a:r>
              <a:rPr lang="en-GB" sz="1200" b="0" i="0" dirty="0">
                <a:solidFill>
                  <a:srgbClr val="3A3A3A"/>
                </a:solidFill>
                <a:effectLst/>
                <a:latin typeface="-apple-system"/>
              </a:rPr>
              <a:t>They are appearing withdrawn and frightened of disclosing information for fear of betraying the criminals, or of receiving abuse or eviction.</a:t>
            </a:r>
          </a:p>
          <a:p>
            <a:pPr algn="l">
              <a:buFont typeface="Arial" panose="020B0604020202020204" pitchFamily="34" charset="0"/>
              <a:buChar char="•"/>
            </a:pPr>
            <a:r>
              <a:rPr lang="en-GB" sz="1200" b="0" i="0" dirty="0">
                <a:solidFill>
                  <a:srgbClr val="3A3A3A"/>
                </a:solidFill>
                <a:effectLst/>
                <a:latin typeface="-apple-system"/>
              </a:rPr>
              <a:t>They are associating with new unidentified people who are often present at the home.</a:t>
            </a:r>
          </a:p>
        </p:txBody>
      </p:sp>
      <p:sp>
        <p:nvSpPr>
          <p:cNvPr id="4" name="Slide Number Placeholder 3"/>
          <p:cNvSpPr>
            <a:spLocks noGrp="1"/>
          </p:cNvSpPr>
          <p:nvPr>
            <p:ph type="sldNum" sz="quarter" idx="5"/>
          </p:nvPr>
        </p:nvSpPr>
        <p:spPr/>
        <p:txBody>
          <a:bodyPr/>
          <a:lstStyle/>
          <a:p>
            <a:fld id="{C208C8F7-D996-42BB-A987-CCBB940168C4}" type="slidenum">
              <a:rPr lang="en-GB" smtClean="0"/>
              <a:t>9</a:t>
            </a:fld>
            <a:endParaRPr lang="en-GB"/>
          </a:p>
        </p:txBody>
      </p:sp>
    </p:spTree>
    <p:extLst>
      <p:ext uri="{BB962C8B-B14F-4D97-AF65-F5344CB8AC3E}">
        <p14:creationId xmlns:p14="http://schemas.microsoft.com/office/powerpoint/2010/main" val="400854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8F374-0DBE-AC4D-B634-E1D9958A34A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3C4F8C8-D6F2-C840-9A44-878B15D299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6FA8A98-1203-AD43-9B88-F97D803B7D87}"/>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5" name="Footer Placeholder 4">
            <a:extLst>
              <a:ext uri="{FF2B5EF4-FFF2-40B4-BE49-F238E27FC236}">
                <a16:creationId xmlns:a16="http://schemas.microsoft.com/office/drawing/2014/main" id="{E6B8B04F-2EF0-0F48-A790-4C6413DF3D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B04790-C2AC-984E-B74C-BEBADB342647}"/>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1226306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E0126-ECCC-E24A-B43E-31C0E1FA49E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7063FEC-13CC-8E48-AC41-190726C9D03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B6A0D5D-EB30-444C-BF37-AD6ED9483D84}"/>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5" name="Footer Placeholder 4">
            <a:extLst>
              <a:ext uri="{FF2B5EF4-FFF2-40B4-BE49-F238E27FC236}">
                <a16:creationId xmlns:a16="http://schemas.microsoft.com/office/drawing/2014/main" id="{02705455-8CCA-C244-892E-BFB1FBA0D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220D49-64B6-EE46-A29D-25FE04BFE023}"/>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1696526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435CB1-E1D9-6245-8A6B-0F874C42983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1DABF24-AD67-9B46-BFFA-7DC0CBB59BC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E005EAA-09D4-5444-812C-E465BF313EA2}"/>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5" name="Footer Placeholder 4">
            <a:extLst>
              <a:ext uri="{FF2B5EF4-FFF2-40B4-BE49-F238E27FC236}">
                <a16:creationId xmlns:a16="http://schemas.microsoft.com/office/drawing/2014/main" id="{A0795C24-C78D-CA4C-AAFB-B8712B20F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1B543-474F-8945-B707-8BE02A2026F2}"/>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3278773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5825F-8628-F244-B52E-16A4F6A22B4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7AC4C06-8303-6D4F-87F5-66238C5BE01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99CBCF7-F3A5-074B-9CCD-F9F361262FF0}"/>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5" name="Footer Placeholder 4">
            <a:extLst>
              <a:ext uri="{FF2B5EF4-FFF2-40B4-BE49-F238E27FC236}">
                <a16:creationId xmlns:a16="http://schemas.microsoft.com/office/drawing/2014/main" id="{ED4A44B9-EC3A-9F46-8430-B23B94D71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34B352-EC65-7549-A3A9-3F274570BAB8}"/>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374026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D115F-8137-D141-BCBB-F786D58D640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2C68EBF-FDC5-1B47-9B4C-5EC110B3B5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9E56278-CF62-4D4A-A980-71403E48DA94}"/>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5" name="Footer Placeholder 4">
            <a:extLst>
              <a:ext uri="{FF2B5EF4-FFF2-40B4-BE49-F238E27FC236}">
                <a16:creationId xmlns:a16="http://schemas.microsoft.com/office/drawing/2014/main" id="{DBDFCE2D-FAC3-0248-84BA-369A849EC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2571A-F113-7845-8A61-A2601AADB522}"/>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1163547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C5D8D-0655-5844-9A8A-D3425A92CD0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4F4A77D-A9F0-E649-9130-94847FFF0A6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CE27B9A-93EE-FC43-8296-470C2985580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23FBC9F-053A-2A4E-90EB-9E305425FCD9}"/>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6" name="Footer Placeholder 5">
            <a:extLst>
              <a:ext uri="{FF2B5EF4-FFF2-40B4-BE49-F238E27FC236}">
                <a16:creationId xmlns:a16="http://schemas.microsoft.com/office/drawing/2014/main" id="{B5E074D2-5BEE-C446-A31C-C1F395172A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E8B33C-34CF-BE4B-8072-CAC3ADF337D4}"/>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3436736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DAD21-25A8-4449-9F01-0BE3A92FFFC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FA742D4-DB3E-C645-B8CB-900E91F817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0C58BEF-E39B-0F4E-B723-5D0F7F2A2A8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9894D75-9AC5-6941-BB0F-76E9713799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86218A1-623E-4B4A-941A-6C915847A0F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352A13C-DE1F-0F4A-B4CE-D98C90883E8E}"/>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8" name="Footer Placeholder 7">
            <a:extLst>
              <a:ext uri="{FF2B5EF4-FFF2-40B4-BE49-F238E27FC236}">
                <a16:creationId xmlns:a16="http://schemas.microsoft.com/office/drawing/2014/main" id="{FDF09C4B-AD67-E049-92AF-81BD9A8648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06F883-4CF1-5844-9320-8E3FE45313BD}"/>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119780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1776A-F1E9-7C4B-A713-E793EBDE125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36877B6-D895-024C-AA64-9A4A34FB188F}"/>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4" name="Footer Placeholder 3">
            <a:extLst>
              <a:ext uri="{FF2B5EF4-FFF2-40B4-BE49-F238E27FC236}">
                <a16:creationId xmlns:a16="http://schemas.microsoft.com/office/drawing/2014/main" id="{2BE7B786-8EA7-5B47-9813-D3D230D900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A1BDFB-66A2-2B4A-943A-405031B77BA5}"/>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2610276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90E69-0734-F945-BFC6-8247B8D4A5BB}"/>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3" name="Footer Placeholder 2">
            <a:extLst>
              <a:ext uri="{FF2B5EF4-FFF2-40B4-BE49-F238E27FC236}">
                <a16:creationId xmlns:a16="http://schemas.microsoft.com/office/drawing/2014/main" id="{FB08C956-D426-874A-8EE6-B08E81631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B13FAE-7AD0-9C44-9A15-01C6BE7503CE}"/>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22842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273AA-8DFB-4C4C-AFBD-09D8B57672D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3EEC993-321D-FB42-85C5-8E07E09468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54F54BA-6EA1-9D4B-B7FF-D95FCB5152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413451C-D82D-1E45-9F14-3E7B28F3794D}"/>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6" name="Footer Placeholder 5">
            <a:extLst>
              <a:ext uri="{FF2B5EF4-FFF2-40B4-BE49-F238E27FC236}">
                <a16:creationId xmlns:a16="http://schemas.microsoft.com/office/drawing/2014/main" id="{9D821A07-DD27-8144-9BCF-E72C556541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EC53DC-B4B7-274C-B7A4-B2F6779AB229}"/>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3972206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7A8D1-6E6D-D74D-AE42-5B07DF10428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825E105-C5CB-3746-B170-512160EF4E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2A5AA-4E09-964E-804F-1BF6685CD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2B7F977-55D6-6A4B-B53E-65F09ECE9A05}"/>
              </a:ext>
            </a:extLst>
          </p:cNvPr>
          <p:cNvSpPr>
            <a:spLocks noGrp="1"/>
          </p:cNvSpPr>
          <p:nvPr>
            <p:ph type="dt" sz="half" idx="10"/>
          </p:nvPr>
        </p:nvSpPr>
        <p:spPr/>
        <p:txBody>
          <a:bodyPr/>
          <a:lstStyle/>
          <a:p>
            <a:fld id="{2EC8C426-B739-6247-82D0-4167A5087AEB}" type="datetimeFigureOut">
              <a:rPr lang="en-US" smtClean="0"/>
              <a:t>11/21/2022</a:t>
            </a:fld>
            <a:endParaRPr lang="en-US"/>
          </a:p>
        </p:txBody>
      </p:sp>
      <p:sp>
        <p:nvSpPr>
          <p:cNvPr id="6" name="Footer Placeholder 5">
            <a:extLst>
              <a:ext uri="{FF2B5EF4-FFF2-40B4-BE49-F238E27FC236}">
                <a16:creationId xmlns:a16="http://schemas.microsoft.com/office/drawing/2014/main" id="{A912F601-EB9E-5C40-AF15-3991CA7A3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82F12B-2258-5849-9E86-9D2445258924}"/>
              </a:ext>
            </a:extLst>
          </p:cNvPr>
          <p:cNvSpPr>
            <a:spLocks noGrp="1"/>
          </p:cNvSpPr>
          <p:nvPr>
            <p:ph type="sldNum" sz="quarter" idx="12"/>
          </p:nvPr>
        </p:nvSpPr>
        <p:spPr/>
        <p:txBody>
          <a:bodyPr/>
          <a:lstStyle/>
          <a:p>
            <a:fld id="{8D3B0E96-3FC3-C541-A873-5E5D7AB2E2BE}" type="slidenum">
              <a:rPr lang="en-US" smtClean="0"/>
              <a:t>‹#›</a:t>
            </a:fld>
            <a:endParaRPr lang="en-US"/>
          </a:p>
        </p:txBody>
      </p:sp>
    </p:spTree>
    <p:extLst>
      <p:ext uri="{BB962C8B-B14F-4D97-AF65-F5344CB8AC3E}">
        <p14:creationId xmlns:p14="http://schemas.microsoft.com/office/powerpoint/2010/main" val="3542185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38AB46-461D-AA4B-B8D8-F94FF329FE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A1A7961-6471-284A-9C19-668658819D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68AA423-E45A-EB4B-948E-1DF382D19E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8C426-B739-6247-82D0-4167A5087AEB}" type="datetimeFigureOut">
              <a:rPr lang="en-US" smtClean="0"/>
              <a:t>11/21/2022</a:t>
            </a:fld>
            <a:endParaRPr lang="en-US"/>
          </a:p>
        </p:txBody>
      </p:sp>
      <p:sp>
        <p:nvSpPr>
          <p:cNvPr id="5" name="Footer Placeholder 4">
            <a:extLst>
              <a:ext uri="{FF2B5EF4-FFF2-40B4-BE49-F238E27FC236}">
                <a16:creationId xmlns:a16="http://schemas.microsoft.com/office/drawing/2014/main" id="{103B06C6-FB62-7F4E-BBC7-2EF48FA149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85071D-42E2-7A45-AE35-AE807FC5F0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3B0E96-3FC3-C541-A873-5E5D7AB2E2BE}" type="slidenum">
              <a:rPr lang="en-US" smtClean="0"/>
              <a:t>‹#›</a:t>
            </a:fld>
            <a:endParaRPr lang="en-US"/>
          </a:p>
        </p:txBody>
      </p:sp>
    </p:spTree>
    <p:extLst>
      <p:ext uri="{BB962C8B-B14F-4D97-AF65-F5344CB8AC3E}">
        <p14:creationId xmlns:p14="http://schemas.microsoft.com/office/powerpoint/2010/main" val="2392214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0" name="Rectangle 1039">
            <a:extLst>
              <a:ext uri="{FF2B5EF4-FFF2-40B4-BE49-F238E27FC236}">
                <a16:creationId xmlns:a16="http://schemas.microsoft.com/office/drawing/2014/main" id="{27BDFED6-6E33-4606-AFE2-886ADB1C0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Tales From The Wilds: Calling All Cuckoos - The Gypsy Moths are Here">
            <a:extLst>
              <a:ext uri="{FF2B5EF4-FFF2-40B4-BE49-F238E27FC236}">
                <a16:creationId xmlns:a16="http://schemas.microsoft.com/office/drawing/2014/main" id="{BA7B8B1D-C176-4590-92CC-17C9A664BD55}"/>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3383" r="-1" b="17665"/>
          <a:stretch/>
        </p:blipFill>
        <p:spPr bwMode="auto">
          <a:xfrm>
            <a:off x="4547937" y="-5"/>
            <a:ext cx="7644062" cy="368140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4"/>
          <a:srcRect t="26122" r="-1" b="-1"/>
          <a:stretch/>
        </p:blipFill>
        <p:spPr>
          <a:xfrm>
            <a:off x="4547938" y="3681409"/>
            <a:ext cx="7644062" cy="3176595"/>
          </a:xfrm>
          <a:prstGeom prst="rect">
            <a:avLst/>
          </a:prstGeom>
        </p:spPr>
      </p:pic>
      <p:sp>
        <p:nvSpPr>
          <p:cNvPr id="1042" name="Rectangle 1041">
            <a:extLst>
              <a:ext uri="{FF2B5EF4-FFF2-40B4-BE49-F238E27FC236}">
                <a16:creationId xmlns:a16="http://schemas.microsoft.com/office/drawing/2014/main" id="{890DEF05-784E-4B61-89E4-04C4ECF4E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36000">
                <a:schemeClr val="tx1">
                  <a:lumMod val="95000"/>
                  <a:lumOff val="5000"/>
                </a:schemeClr>
              </a:gs>
              <a:gs pos="81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3AAB12D3-D707-8B48-99AB-665C56ED9649}"/>
              </a:ext>
            </a:extLst>
          </p:cNvPr>
          <p:cNvSpPr txBox="1"/>
          <p:nvPr/>
        </p:nvSpPr>
        <p:spPr>
          <a:xfrm>
            <a:off x="838200" y="1115219"/>
            <a:ext cx="5395912" cy="238760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000" b="1" kern="1200">
                <a:solidFill>
                  <a:schemeClr val="bg1"/>
                </a:solidFill>
                <a:latin typeface="+mj-lt"/>
                <a:ea typeface="+mj-ea"/>
                <a:cs typeface="+mj-cs"/>
              </a:rPr>
              <a:t>Cuckooing</a:t>
            </a:r>
          </a:p>
        </p:txBody>
      </p:sp>
      <p:cxnSp>
        <p:nvCxnSpPr>
          <p:cNvPr id="1044" name="Straight Connector 1043">
            <a:extLst>
              <a:ext uri="{FF2B5EF4-FFF2-40B4-BE49-F238E27FC236}">
                <a16:creationId xmlns:a16="http://schemas.microsoft.com/office/drawing/2014/main" id="{C41BAEC7-F7B0-4224-8B18-8F74B7D87F0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3681408"/>
            <a:ext cx="1135379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313936AC-98D8-BB4F-8126-7BBB0FA1A74E}"/>
              </a:ext>
            </a:extLst>
          </p:cNvPr>
          <p:cNvSpPr txBox="1">
            <a:spLocks/>
          </p:cNvSpPr>
          <p:nvPr/>
        </p:nvSpPr>
        <p:spPr>
          <a:xfrm>
            <a:off x="4478305" y="2690037"/>
            <a:ext cx="7069848" cy="288075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30400" indent="-230400" algn="l"/>
            <a:endParaRPr lang="en-GB" sz="3200" b="1" dirty="0">
              <a:latin typeface="Calibri" panose="020F0502020204030204" pitchFamily="34" charset="0"/>
              <a:cs typeface="Calibri" panose="020F0502020204030204" pitchFamily="34" charset="0"/>
            </a:endParaRPr>
          </a:p>
          <a:p>
            <a:pPr marL="216000" indent="-216000" algn="l">
              <a:buFont typeface="Wingdings" pitchFamily="2" charset="2"/>
              <a:buChar char="§"/>
            </a:pPr>
            <a:endParaRPr lang="en-GB" dirty="0"/>
          </a:p>
          <a:p>
            <a:pPr marL="216000" indent="-216000" algn="l">
              <a:buFont typeface="Wingdings" pitchFamily="2" charset="2"/>
              <a:buChar char="§"/>
            </a:pPr>
            <a:endParaRPr lang="en-GB" dirty="0"/>
          </a:p>
          <a:p>
            <a:pPr marL="216000" indent="-216000" algn="l">
              <a:buFont typeface="Wingdings" pitchFamily="2" charset="2"/>
              <a:buChar char="§"/>
            </a:pPr>
            <a:endParaRPr lang="en-GB" dirty="0"/>
          </a:p>
        </p:txBody>
      </p:sp>
    </p:spTree>
    <p:extLst>
      <p:ext uri="{BB962C8B-B14F-4D97-AF65-F5344CB8AC3E}">
        <p14:creationId xmlns:p14="http://schemas.microsoft.com/office/powerpoint/2010/main" val="2633577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172A0AC-3DCE-4672-BCAF-28FEF91F6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AE6F1C77-EDC9-4C5F-8C1C-62DD46BD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3">
            <a:alphaModFix amt="40000"/>
          </a:blip>
          <a:srcRect l="4192" r="26498"/>
          <a:stretch/>
        </p:blipFill>
        <p:spPr>
          <a:xfrm>
            <a:off x="20" y="10"/>
            <a:ext cx="8450297" cy="6857990"/>
          </a:xfrm>
          <a:prstGeom prst="rect">
            <a:avLst/>
          </a:prstGeom>
        </p:spPr>
      </p:pic>
      <p:sp>
        <p:nvSpPr>
          <p:cNvPr id="2" name="Title 1">
            <a:extLst>
              <a:ext uri="{FF2B5EF4-FFF2-40B4-BE49-F238E27FC236}">
                <a16:creationId xmlns:a16="http://schemas.microsoft.com/office/drawing/2014/main" id="{ACD6DB4F-7320-E044-BD9B-CD86D66979F0}"/>
              </a:ext>
            </a:extLst>
          </p:cNvPr>
          <p:cNvSpPr>
            <a:spLocks noGrp="1"/>
          </p:cNvSpPr>
          <p:nvPr>
            <p:ph type="ctrTitle"/>
          </p:nvPr>
        </p:nvSpPr>
        <p:spPr>
          <a:xfrm>
            <a:off x="838200" y="365125"/>
            <a:ext cx="6149007" cy="1627636"/>
          </a:xfrm>
        </p:spPr>
        <p:txBody>
          <a:bodyPr vert="horz" lIns="91440" tIns="45720" rIns="91440" bIns="45720" rtlCol="0" anchor="ctr">
            <a:normAutofit/>
          </a:bodyPr>
          <a:lstStyle/>
          <a:p>
            <a:pPr algn="l"/>
            <a:r>
              <a:rPr lang="en-US" sz="4400" b="1" kern="1200" dirty="0">
                <a:solidFill>
                  <a:srgbClr val="FFFFFF"/>
                </a:solidFill>
                <a:latin typeface="+mj-lt"/>
                <a:ea typeface="+mj-ea"/>
                <a:cs typeface="+mj-cs"/>
              </a:rPr>
              <a:t>How to support</a:t>
            </a:r>
          </a:p>
        </p:txBody>
      </p:sp>
      <p:sp>
        <p:nvSpPr>
          <p:cNvPr id="4" name="Content Placeholder 2">
            <a:extLst>
              <a:ext uri="{FF2B5EF4-FFF2-40B4-BE49-F238E27FC236}">
                <a16:creationId xmlns:a16="http://schemas.microsoft.com/office/drawing/2014/main" id="{DE3988A2-460A-3C4C-84DF-A688C0A86C1B}"/>
              </a:ext>
            </a:extLst>
          </p:cNvPr>
          <p:cNvSpPr txBox="1">
            <a:spLocks/>
          </p:cNvSpPr>
          <p:nvPr/>
        </p:nvSpPr>
        <p:spPr>
          <a:xfrm>
            <a:off x="838200" y="2219785"/>
            <a:ext cx="4619621" cy="39571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228600" algn="l">
              <a:buFont typeface="Arial" panose="020B0604020202020204" pitchFamily="34" charset="0"/>
              <a:buChar char="•"/>
            </a:pPr>
            <a:endParaRPr lang="en-US" sz="2000" dirty="0">
              <a:solidFill>
                <a:srgbClr val="FFFFFF"/>
              </a:solidFill>
            </a:endParaRPr>
          </a:p>
        </p:txBody>
      </p:sp>
      <p:pic>
        <p:nvPicPr>
          <p:cNvPr id="2050" name="Picture 2" descr="Tales From The Wilds: Calling All Cuckoos - The Gypsy Moths are Here">
            <a:extLst>
              <a:ext uri="{FF2B5EF4-FFF2-40B4-BE49-F238E27FC236}">
                <a16:creationId xmlns:a16="http://schemas.microsoft.com/office/drawing/2014/main" id="{B2CA14ED-0AC2-4739-8033-9B730A547A0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61" r="29203" b="2"/>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14C0464-0984-41B6-99EF-90EF46076393}"/>
              </a:ext>
            </a:extLst>
          </p:cNvPr>
          <p:cNvSpPr txBox="1"/>
          <p:nvPr/>
        </p:nvSpPr>
        <p:spPr>
          <a:xfrm>
            <a:off x="389355" y="2507470"/>
            <a:ext cx="6833080" cy="1569660"/>
          </a:xfrm>
          <a:prstGeom prst="rect">
            <a:avLst/>
          </a:prstGeom>
          <a:noFill/>
        </p:spPr>
        <p:txBody>
          <a:bodyPr wrap="square">
            <a:spAutoFit/>
          </a:bodyPr>
          <a:lstStyle/>
          <a:p>
            <a:pPr marL="342900" indent="-342900" algn="l">
              <a:buFont typeface="Arial" panose="020B0604020202020204" pitchFamily="34" charset="0"/>
              <a:buChar char="•"/>
            </a:pPr>
            <a:r>
              <a:rPr lang="en-GB" sz="2400" b="0" i="0" dirty="0">
                <a:solidFill>
                  <a:schemeClr val="bg1"/>
                </a:solidFill>
                <a:effectLst/>
              </a:rPr>
              <a:t>Speak to the person in a safe environment / MSP</a:t>
            </a:r>
          </a:p>
          <a:p>
            <a:pPr marL="342900" indent="-342900" algn="l">
              <a:buFont typeface="Arial" panose="020B0604020202020204" pitchFamily="34" charset="0"/>
              <a:buChar char="•"/>
            </a:pPr>
            <a:r>
              <a:rPr lang="en-GB" sz="2400" dirty="0">
                <a:solidFill>
                  <a:schemeClr val="bg1"/>
                </a:solidFill>
              </a:rPr>
              <a:t>Raise a safeguarding concern</a:t>
            </a:r>
          </a:p>
          <a:p>
            <a:pPr marL="342900" indent="-342900" algn="l">
              <a:buFont typeface="Arial" panose="020B0604020202020204" pitchFamily="34" charset="0"/>
              <a:buChar char="•"/>
            </a:pPr>
            <a:r>
              <a:rPr lang="en-GB" sz="2400" dirty="0">
                <a:solidFill>
                  <a:schemeClr val="bg1"/>
                </a:solidFill>
              </a:rPr>
              <a:t>Role of Police </a:t>
            </a:r>
          </a:p>
          <a:p>
            <a:pPr marL="342900" indent="-342900" algn="l">
              <a:buFont typeface="Arial" panose="020B0604020202020204" pitchFamily="34" charset="0"/>
              <a:buChar char="•"/>
            </a:pPr>
            <a:r>
              <a:rPr lang="en-GB" sz="2400" b="0" i="0" dirty="0">
                <a:solidFill>
                  <a:schemeClr val="bg1"/>
                </a:solidFill>
                <a:effectLst/>
              </a:rPr>
              <a:t>Role of Housing </a:t>
            </a:r>
          </a:p>
        </p:txBody>
      </p:sp>
    </p:spTree>
    <p:extLst>
      <p:ext uri="{BB962C8B-B14F-4D97-AF65-F5344CB8AC3E}">
        <p14:creationId xmlns:p14="http://schemas.microsoft.com/office/powerpoint/2010/main" val="254011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172A0AC-3DCE-4672-BCAF-28FEF91F6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AE6F1C77-EDC9-4C5F-8C1C-62DD46BD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3">
            <a:alphaModFix amt="40000"/>
          </a:blip>
          <a:srcRect l="4192" r="26498"/>
          <a:stretch/>
        </p:blipFill>
        <p:spPr>
          <a:xfrm>
            <a:off x="20" y="10"/>
            <a:ext cx="8450297" cy="6857990"/>
          </a:xfrm>
          <a:prstGeom prst="rect">
            <a:avLst/>
          </a:prstGeom>
        </p:spPr>
      </p:pic>
      <p:sp>
        <p:nvSpPr>
          <p:cNvPr id="2" name="Title 1">
            <a:extLst>
              <a:ext uri="{FF2B5EF4-FFF2-40B4-BE49-F238E27FC236}">
                <a16:creationId xmlns:a16="http://schemas.microsoft.com/office/drawing/2014/main" id="{ACD6DB4F-7320-E044-BD9B-CD86D66979F0}"/>
              </a:ext>
            </a:extLst>
          </p:cNvPr>
          <p:cNvSpPr>
            <a:spLocks noGrp="1"/>
          </p:cNvSpPr>
          <p:nvPr>
            <p:ph type="ctrTitle"/>
          </p:nvPr>
        </p:nvSpPr>
        <p:spPr>
          <a:xfrm>
            <a:off x="838201" y="365125"/>
            <a:ext cx="5251316" cy="1627636"/>
          </a:xfrm>
        </p:spPr>
        <p:txBody>
          <a:bodyPr vert="horz" lIns="91440" tIns="45720" rIns="91440" bIns="45720" rtlCol="0" anchor="ctr">
            <a:normAutofit/>
          </a:bodyPr>
          <a:lstStyle/>
          <a:p>
            <a:pPr algn="l"/>
            <a:r>
              <a:rPr lang="en-US" sz="4400" b="1" kern="1200">
                <a:solidFill>
                  <a:srgbClr val="FFFFFF"/>
                </a:solidFill>
                <a:latin typeface="+mj-lt"/>
                <a:ea typeface="+mj-ea"/>
                <a:cs typeface="+mj-cs"/>
              </a:rPr>
              <a:t>What to Expect from Today </a:t>
            </a:r>
          </a:p>
        </p:txBody>
      </p:sp>
      <p:sp>
        <p:nvSpPr>
          <p:cNvPr id="4" name="Content Placeholder 2">
            <a:extLst>
              <a:ext uri="{FF2B5EF4-FFF2-40B4-BE49-F238E27FC236}">
                <a16:creationId xmlns:a16="http://schemas.microsoft.com/office/drawing/2014/main" id="{DE3988A2-460A-3C4C-84DF-A688C0A86C1B}"/>
              </a:ext>
            </a:extLst>
          </p:cNvPr>
          <p:cNvSpPr txBox="1">
            <a:spLocks/>
          </p:cNvSpPr>
          <p:nvPr/>
        </p:nvSpPr>
        <p:spPr>
          <a:xfrm>
            <a:off x="838200" y="2219785"/>
            <a:ext cx="4619621" cy="39571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228600" algn="l">
              <a:buFont typeface="Arial" panose="020B0604020202020204" pitchFamily="34" charset="0"/>
              <a:buChar char="•"/>
            </a:pPr>
            <a:endParaRPr lang="en-US" sz="2000" dirty="0">
              <a:solidFill>
                <a:srgbClr val="FFFFFF"/>
              </a:solidFill>
            </a:endParaRPr>
          </a:p>
          <a:p>
            <a:pPr marL="342900" indent="-228600" algn="l">
              <a:buFont typeface="Arial" panose="020B0604020202020204" pitchFamily="34" charset="0"/>
              <a:buChar char="•"/>
            </a:pPr>
            <a:r>
              <a:rPr lang="en-US" sz="2000" dirty="0">
                <a:solidFill>
                  <a:srgbClr val="FFFFFF"/>
                </a:solidFill>
              </a:rPr>
              <a:t>Safeguarding in a modern context </a:t>
            </a:r>
          </a:p>
          <a:p>
            <a:pPr marL="342900" indent="-228600" algn="l">
              <a:buFont typeface="Arial" panose="020B0604020202020204" pitchFamily="34" charset="0"/>
              <a:buChar char="•"/>
            </a:pPr>
            <a:r>
              <a:rPr lang="en-US" sz="2000" dirty="0">
                <a:solidFill>
                  <a:srgbClr val="FFFFFF"/>
                </a:solidFill>
              </a:rPr>
              <a:t>What Cuckooing  is </a:t>
            </a:r>
          </a:p>
          <a:p>
            <a:pPr marL="342900" indent="-228600" algn="l">
              <a:buFont typeface="Arial" panose="020B0604020202020204" pitchFamily="34" charset="0"/>
              <a:buChar char="•"/>
            </a:pPr>
            <a:r>
              <a:rPr lang="en-US" sz="2000" dirty="0">
                <a:solidFill>
                  <a:srgbClr val="FFFFFF"/>
                </a:solidFill>
              </a:rPr>
              <a:t>Types of Cuckooing</a:t>
            </a:r>
          </a:p>
          <a:p>
            <a:pPr marL="342900" indent="-228600" algn="l">
              <a:buFont typeface="Arial" panose="020B0604020202020204" pitchFamily="34" charset="0"/>
              <a:buChar char="•"/>
            </a:pPr>
            <a:r>
              <a:rPr lang="en-US" sz="2000" dirty="0">
                <a:solidFill>
                  <a:srgbClr val="FFFFFF"/>
                </a:solidFill>
              </a:rPr>
              <a:t>Who is a risk</a:t>
            </a:r>
          </a:p>
          <a:p>
            <a:pPr marL="342900" indent="-228600" algn="l">
              <a:buFont typeface="Arial" panose="020B0604020202020204" pitchFamily="34" charset="0"/>
              <a:buChar char="•"/>
            </a:pPr>
            <a:r>
              <a:rPr lang="en-US" sz="2000" dirty="0">
                <a:solidFill>
                  <a:srgbClr val="FFFFFF"/>
                </a:solidFill>
              </a:rPr>
              <a:t>Signs of Cuckooing </a:t>
            </a:r>
          </a:p>
          <a:p>
            <a:pPr marL="342900" indent="-228600" algn="l">
              <a:buFont typeface="Arial" panose="020B0604020202020204" pitchFamily="34" charset="0"/>
              <a:buChar char="•"/>
            </a:pPr>
            <a:r>
              <a:rPr lang="en-US" sz="2000" dirty="0">
                <a:solidFill>
                  <a:srgbClr val="FFFFFF"/>
                </a:solidFill>
              </a:rPr>
              <a:t> How to support</a:t>
            </a:r>
          </a:p>
        </p:txBody>
      </p:sp>
      <p:pic>
        <p:nvPicPr>
          <p:cNvPr id="2050" name="Picture 2" descr="Tales From The Wilds: Calling All Cuckoos - The Gypsy Moths are Here">
            <a:extLst>
              <a:ext uri="{FF2B5EF4-FFF2-40B4-BE49-F238E27FC236}">
                <a16:creationId xmlns:a16="http://schemas.microsoft.com/office/drawing/2014/main" id="{B2CA14ED-0AC2-4739-8033-9B730A547A0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61" r="29203" b="2"/>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730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172A0AC-3DCE-4672-BCAF-28FEF91F6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AE6F1C77-EDC9-4C5F-8C1C-62DD46BD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3">
            <a:alphaModFix amt="40000"/>
          </a:blip>
          <a:srcRect l="4192" r="26498"/>
          <a:stretch/>
        </p:blipFill>
        <p:spPr>
          <a:xfrm>
            <a:off x="20" y="10"/>
            <a:ext cx="8450297" cy="6857990"/>
          </a:xfrm>
          <a:prstGeom prst="rect">
            <a:avLst/>
          </a:prstGeom>
        </p:spPr>
      </p:pic>
      <p:sp>
        <p:nvSpPr>
          <p:cNvPr id="2" name="Title 1">
            <a:extLst>
              <a:ext uri="{FF2B5EF4-FFF2-40B4-BE49-F238E27FC236}">
                <a16:creationId xmlns:a16="http://schemas.microsoft.com/office/drawing/2014/main" id="{ACD6DB4F-7320-E044-BD9B-CD86D66979F0}"/>
              </a:ext>
            </a:extLst>
          </p:cNvPr>
          <p:cNvSpPr>
            <a:spLocks noGrp="1"/>
          </p:cNvSpPr>
          <p:nvPr>
            <p:ph type="ctrTitle"/>
          </p:nvPr>
        </p:nvSpPr>
        <p:spPr>
          <a:xfrm>
            <a:off x="838201" y="365125"/>
            <a:ext cx="5251316" cy="1627636"/>
          </a:xfrm>
        </p:spPr>
        <p:txBody>
          <a:bodyPr vert="horz" lIns="91440" tIns="45720" rIns="91440" bIns="45720" rtlCol="0" anchor="ctr">
            <a:normAutofit/>
          </a:bodyPr>
          <a:lstStyle/>
          <a:p>
            <a:pPr algn="l"/>
            <a:r>
              <a:rPr lang="en-US" sz="4400" b="1" dirty="0">
                <a:solidFill>
                  <a:srgbClr val="FFFFFF"/>
                </a:solidFill>
              </a:rPr>
              <a:t>Modern Context of Safeguarding</a:t>
            </a:r>
            <a:endParaRPr lang="en-US" sz="4400" b="1" kern="1200" dirty="0">
              <a:solidFill>
                <a:srgbClr val="FFFFFF"/>
              </a:solidFill>
              <a:latin typeface="+mj-lt"/>
              <a:ea typeface="+mj-ea"/>
              <a:cs typeface="+mj-cs"/>
            </a:endParaRPr>
          </a:p>
        </p:txBody>
      </p:sp>
      <p:sp>
        <p:nvSpPr>
          <p:cNvPr id="4" name="Content Placeholder 2">
            <a:extLst>
              <a:ext uri="{FF2B5EF4-FFF2-40B4-BE49-F238E27FC236}">
                <a16:creationId xmlns:a16="http://schemas.microsoft.com/office/drawing/2014/main" id="{DE3988A2-460A-3C4C-84DF-A688C0A86C1B}"/>
              </a:ext>
            </a:extLst>
          </p:cNvPr>
          <p:cNvSpPr txBox="1">
            <a:spLocks/>
          </p:cNvSpPr>
          <p:nvPr/>
        </p:nvSpPr>
        <p:spPr>
          <a:xfrm>
            <a:off x="838200" y="2219785"/>
            <a:ext cx="4619621" cy="39571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228600" algn="l">
              <a:buFont typeface="Arial" panose="020B0604020202020204" pitchFamily="34" charset="0"/>
              <a:buChar char="•"/>
            </a:pPr>
            <a:endParaRPr lang="en-US" sz="2000" dirty="0">
              <a:solidFill>
                <a:srgbClr val="FFFFFF"/>
              </a:solidFill>
            </a:endParaRPr>
          </a:p>
          <a:p>
            <a:pPr marL="342900" indent="-228600" algn="l">
              <a:buFont typeface="Arial" panose="020B0604020202020204" pitchFamily="34" charset="0"/>
              <a:buChar char="•"/>
            </a:pPr>
            <a:r>
              <a:rPr lang="en-US" sz="2000" b="1" dirty="0">
                <a:solidFill>
                  <a:srgbClr val="FFFFFF"/>
                </a:solidFill>
              </a:rPr>
              <a:t>The Care Act (2014) introduced a  statutory framework for safeguarding s42</a:t>
            </a:r>
          </a:p>
          <a:p>
            <a:pPr marL="342900" indent="-228600" algn="l">
              <a:buFont typeface="Arial" panose="020B0604020202020204" pitchFamily="34" charset="0"/>
              <a:buChar char="•"/>
            </a:pPr>
            <a:r>
              <a:rPr lang="en-US" sz="2000" b="1" dirty="0">
                <a:solidFill>
                  <a:srgbClr val="FFFFFF"/>
                </a:solidFill>
              </a:rPr>
              <a:t>Different forms of abuse </a:t>
            </a:r>
          </a:p>
          <a:p>
            <a:pPr marL="342900" indent="-228600" algn="l">
              <a:buFont typeface="Arial" panose="020B0604020202020204" pitchFamily="34" charset="0"/>
              <a:buChar char="•"/>
            </a:pPr>
            <a:r>
              <a:rPr lang="en-US" sz="2000" b="1" dirty="0">
                <a:solidFill>
                  <a:srgbClr val="FFFFFF"/>
                </a:solidFill>
              </a:rPr>
              <a:t>Covid changed the face of types of safeguarding we are now seeing </a:t>
            </a:r>
          </a:p>
          <a:p>
            <a:pPr marL="342900" indent="-228600" algn="l">
              <a:buFont typeface="Arial" panose="020B0604020202020204" pitchFamily="34" charset="0"/>
              <a:buChar char="•"/>
            </a:pPr>
            <a:r>
              <a:rPr lang="en-US" sz="2000" b="1" dirty="0">
                <a:solidFill>
                  <a:srgbClr val="FFFFFF"/>
                </a:solidFill>
              </a:rPr>
              <a:t>Modern Context of safeguarding</a:t>
            </a:r>
          </a:p>
        </p:txBody>
      </p:sp>
      <p:pic>
        <p:nvPicPr>
          <p:cNvPr id="2050" name="Picture 2" descr="Tales From The Wilds: Calling All Cuckoos - The Gypsy Moths are Here">
            <a:extLst>
              <a:ext uri="{FF2B5EF4-FFF2-40B4-BE49-F238E27FC236}">
                <a16:creationId xmlns:a16="http://schemas.microsoft.com/office/drawing/2014/main" id="{B2CA14ED-0AC2-4739-8033-9B730A547A0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61" r="29203" b="2"/>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8321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172A0AC-3DCE-4672-BCAF-28FEF91F6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AE6F1C77-EDC9-4C5F-8C1C-62DD46BD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3">
            <a:alphaModFix amt="40000"/>
          </a:blip>
          <a:srcRect l="4192" r="26498"/>
          <a:stretch/>
        </p:blipFill>
        <p:spPr>
          <a:xfrm>
            <a:off x="20" y="10"/>
            <a:ext cx="8450297" cy="6857990"/>
          </a:xfrm>
          <a:prstGeom prst="rect">
            <a:avLst/>
          </a:prstGeom>
        </p:spPr>
      </p:pic>
      <p:sp>
        <p:nvSpPr>
          <p:cNvPr id="2" name="Title 1">
            <a:extLst>
              <a:ext uri="{FF2B5EF4-FFF2-40B4-BE49-F238E27FC236}">
                <a16:creationId xmlns:a16="http://schemas.microsoft.com/office/drawing/2014/main" id="{ACD6DB4F-7320-E044-BD9B-CD86D66979F0}"/>
              </a:ext>
            </a:extLst>
          </p:cNvPr>
          <p:cNvSpPr>
            <a:spLocks noGrp="1"/>
          </p:cNvSpPr>
          <p:nvPr>
            <p:ph type="ctrTitle"/>
          </p:nvPr>
        </p:nvSpPr>
        <p:spPr>
          <a:xfrm>
            <a:off x="838201" y="365125"/>
            <a:ext cx="5251316" cy="1627636"/>
          </a:xfrm>
        </p:spPr>
        <p:txBody>
          <a:bodyPr vert="horz" lIns="91440" tIns="45720" rIns="91440" bIns="45720" rtlCol="0" anchor="ctr">
            <a:normAutofit/>
          </a:bodyPr>
          <a:lstStyle/>
          <a:p>
            <a:pPr algn="l"/>
            <a:r>
              <a:rPr lang="en-US" sz="4400" b="1" dirty="0">
                <a:solidFill>
                  <a:srgbClr val="FFFFFF"/>
                </a:solidFill>
              </a:rPr>
              <a:t>Modern Context of Safeguarding</a:t>
            </a:r>
            <a:endParaRPr lang="en-US" sz="4400" b="1" kern="1200" dirty="0">
              <a:solidFill>
                <a:srgbClr val="FFFFFF"/>
              </a:solidFill>
              <a:latin typeface="+mj-lt"/>
              <a:ea typeface="+mj-ea"/>
              <a:cs typeface="+mj-cs"/>
            </a:endParaRPr>
          </a:p>
        </p:txBody>
      </p:sp>
      <p:sp>
        <p:nvSpPr>
          <p:cNvPr id="4" name="Content Placeholder 2">
            <a:extLst>
              <a:ext uri="{FF2B5EF4-FFF2-40B4-BE49-F238E27FC236}">
                <a16:creationId xmlns:a16="http://schemas.microsoft.com/office/drawing/2014/main" id="{DE3988A2-460A-3C4C-84DF-A688C0A86C1B}"/>
              </a:ext>
            </a:extLst>
          </p:cNvPr>
          <p:cNvSpPr txBox="1">
            <a:spLocks/>
          </p:cNvSpPr>
          <p:nvPr/>
        </p:nvSpPr>
        <p:spPr>
          <a:xfrm>
            <a:off x="838200" y="2219785"/>
            <a:ext cx="4619621" cy="39571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228600" algn="l">
              <a:buFont typeface="Arial" panose="020B0604020202020204" pitchFamily="34" charset="0"/>
              <a:buChar char="•"/>
            </a:pPr>
            <a:endParaRPr lang="en-US" sz="2000" dirty="0">
              <a:solidFill>
                <a:srgbClr val="FFFFFF"/>
              </a:solidFill>
            </a:endParaRPr>
          </a:p>
        </p:txBody>
      </p:sp>
      <p:pic>
        <p:nvPicPr>
          <p:cNvPr id="2050" name="Picture 2" descr="Tales From The Wilds: Calling All Cuckoos - The Gypsy Moths are Here">
            <a:extLst>
              <a:ext uri="{FF2B5EF4-FFF2-40B4-BE49-F238E27FC236}">
                <a16:creationId xmlns:a16="http://schemas.microsoft.com/office/drawing/2014/main" id="{B2CA14ED-0AC2-4739-8033-9B730A547A0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61" r="29203" b="2"/>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5C9407E-C488-42D3-B1B4-8E0C04A68F6A}"/>
              </a:ext>
            </a:extLst>
          </p:cNvPr>
          <p:cNvSpPr txBox="1"/>
          <p:nvPr/>
        </p:nvSpPr>
        <p:spPr>
          <a:xfrm>
            <a:off x="397565" y="2784469"/>
            <a:ext cx="8719930" cy="400110"/>
          </a:xfrm>
          <a:prstGeom prst="rect">
            <a:avLst/>
          </a:prstGeom>
          <a:noFill/>
        </p:spPr>
        <p:txBody>
          <a:bodyPr wrap="square">
            <a:spAutoFit/>
          </a:bodyPr>
          <a:lstStyle/>
          <a:p>
            <a:r>
              <a:rPr lang="en-GB" sz="2000" i="0" dirty="0">
                <a:solidFill>
                  <a:schemeClr val="bg1"/>
                </a:solidFill>
                <a:effectLst/>
                <a:latin typeface="+mj-lt"/>
              </a:rPr>
              <a:t>Inside curse of 'cuckooing' - the horrific criminal trend seen in Line of Duty</a:t>
            </a:r>
            <a:endParaRPr lang="en-GB" sz="2000" dirty="0">
              <a:solidFill>
                <a:schemeClr val="bg1"/>
              </a:solidFill>
              <a:latin typeface="+mj-lt"/>
            </a:endParaRPr>
          </a:p>
        </p:txBody>
      </p:sp>
      <p:sp>
        <p:nvSpPr>
          <p:cNvPr id="11" name="TextBox 10">
            <a:extLst>
              <a:ext uri="{FF2B5EF4-FFF2-40B4-BE49-F238E27FC236}">
                <a16:creationId xmlns:a16="http://schemas.microsoft.com/office/drawing/2014/main" id="{DC1F8B22-C61C-4CBB-9046-ED7738BCE969}"/>
              </a:ext>
            </a:extLst>
          </p:cNvPr>
          <p:cNvSpPr txBox="1"/>
          <p:nvPr/>
        </p:nvSpPr>
        <p:spPr>
          <a:xfrm>
            <a:off x="585173" y="3606955"/>
            <a:ext cx="6149008" cy="369332"/>
          </a:xfrm>
          <a:prstGeom prst="rect">
            <a:avLst/>
          </a:prstGeom>
          <a:noFill/>
        </p:spPr>
        <p:txBody>
          <a:bodyPr wrap="square">
            <a:spAutoFit/>
          </a:bodyPr>
          <a:lstStyle/>
          <a:p>
            <a:pPr algn="l" fontAlgn="base"/>
            <a:r>
              <a:rPr lang="en-GB" b="1" i="0" dirty="0">
                <a:solidFill>
                  <a:srgbClr val="AB0613"/>
                </a:solidFill>
                <a:effectLst/>
                <a:latin typeface="GH Guardian Headline"/>
              </a:rPr>
              <a:t>Cuckooing victims: ‘They start as friends but end up as bullies’</a:t>
            </a:r>
          </a:p>
        </p:txBody>
      </p:sp>
      <p:sp>
        <p:nvSpPr>
          <p:cNvPr id="13" name="TextBox 12">
            <a:extLst>
              <a:ext uri="{FF2B5EF4-FFF2-40B4-BE49-F238E27FC236}">
                <a16:creationId xmlns:a16="http://schemas.microsoft.com/office/drawing/2014/main" id="{C7F5757B-9656-4093-9CBB-7801EB70719A}"/>
              </a:ext>
            </a:extLst>
          </p:cNvPr>
          <p:cNvSpPr txBox="1"/>
          <p:nvPr/>
        </p:nvSpPr>
        <p:spPr>
          <a:xfrm>
            <a:off x="702365" y="4374958"/>
            <a:ext cx="6149008" cy="646331"/>
          </a:xfrm>
          <a:prstGeom prst="rect">
            <a:avLst/>
          </a:prstGeom>
          <a:noFill/>
        </p:spPr>
        <p:txBody>
          <a:bodyPr wrap="square">
            <a:spAutoFit/>
          </a:bodyPr>
          <a:lstStyle/>
          <a:p>
            <a:pPr algn="l" fontAlgn="base"/>
            <a:r>
              <a:rPr lang="en-GB" b="1" i="0" dirty="0">
                <a:solidFill>
                  <a:srgbClr val="000000"/>
                </a:solidFill>
                <a:effectLst/>
                <a:latin typeface="Expresso Head"/>
              </a:rPr>
              <a:t>Man shares story of ‘terrifying’ cuckooing ordeal as drug dealer took over his Aberdeen flat</a:t>
            </a:r>
          </a:p>
        </p:txBody>
      </p:sp>
      <p:sp>
        <p:nvSpPr>
          <p:cNvPr id="15" name="TextBox 14">
            <a:extLst>
              <a:ext uri="{FF2B5EF4-FFF2-40B4-BE49-F238E27FC236}">
                <a16:creationId xmlns:a16="http://schemas.microsoft.com/office/drawing/2014/main" id="{8B639EA6-277E-4722-BEFF-1306531D1500}"/>
              </a:ext>
            </a:extLst>
          </p:cNvPr>
          <p:cNvSpPr txBox="1"/>
          <p:nvPr/>
        </p:nvSpPr>
        <p:spPr>
          <a:xfrm>
            <a:off x="585173" y="1908801"/>
            <a:ext cx="6149008" cy="646331"/>
          </a:xfrm>
          <a:prstGeom prst="rect">
            <a:avLst/>
          </a:prstGeom>
          <a:noFill/>
        </p:spPr>
        <p:txBody>
          <a:bodyPr wrap="square">
            <a:spAutoFit/>
          </a:bodyPr>
          <a:lstStyle/>
          <a:p>
            <a:pPr algn="l"/>
            <a:r>
              <a:rPr lang="en-GB" b="1" i="0" dirty="0">
                <a:solidFill>
                  <a:srgbClr val="1D2228"/>
                </a:solidFill>
                <a:effectLst/>
                <a:latin typeface="YahooSans VF"/>
              </a:rPr>
              <a:t>'I thought they were being kind': 'Cuckooing' victim reveals how drug dealers took over her flat</a:t>
            </a:r>
          </a:p>
        </p:txBody>
      </p:sp>
    </p:spTree>
    <p:extLst>
      <p:ext uri="{BB962C8B-B14F-4D97-AF65-F5344CB8AC3E}">
        <p14:creationId xmlns:p14="http://schemas.microsoft.com/office/powerpoint/2010/main" val="307967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172A0AC-3DCE-4672-BCAF-28FEF91F6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AE6F1C77-EDC9-4C5F-8C1C-62DD46BD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3">
            <a:alphaModFix amt="40000"/>
          </a:blip>
          <a:srcRect l="4192" r="26498"/>
          <a:stretch/>
        </p:blipFill>
        <p:spPr>
          <a:xfrm>
            <a:off x="20" y="10"/>
            <a:ext cx="8450297" cy="6857990"/>
          </a:xfrm>
          <a:prstGeom prst="rect">
            <a:avLst/>
          </a:prstGeom>
        </p:spPr>
      </p:pic>
      <p:sp>
        <p:nvSpPr>
          <p:cNvPr id="2" name="Title 1">
            <a:extLst>
              <a:ext uri="{FF2B5EF4-FFF2-40B4-BE49-F238E27FC236}">
                <a16:creationId xmlns:a16="http://schemas.microsoft.com/office/drawing/2014/main" id="{ACD6DB4F-7320-E044-BD9B-CD86D66979F0}"/>
              </a:ext>
            </a:extLst>
          </p:cNvPr>
          <p:cNvSpPr>
            <a:spLocks noGrp="1"/>
          </p:cNvSpPr>
          <p:nvPr>
            <p:ph type="ctrTitle"/>
          </p:nvPr>
        </p:nvSpPr>
        <p:spPr>
          <a:xfrm>
            <a:off x="838200" y="365125"/>
            <a:ext cx="6149007" cy="1627636"/>
          </a:xfrm>
        </p:spPr>
        <p:txBody>
          <a:bodyPr vert="horz" lIns="91440" tIns="45720" rIns="91440" bIns="45720" rtlCol="0" anchor="ctr">
            <a:normAutofit/>
          </a:bodyPr>
          <a:lstStyle/>
          <a:p>
            <a:pPr algn="l"/>
            <a:r>
              <a:rPr lang="en-US" sz="4400" b="1" kern="1200" dirty="0">
                <a:solidFill>
                  <a:srgbClr val="FFFFFF"/>
                </a:solidFill>
                <a:latin typeface="+mj-lt"/>
                <a:ea typeface="+mj-ea"/>
                <a:cs typeface="+mj-cs"/>
              </a:rPr>
              <a:t>Cuckooing is Exploitation</a:t>
            </a:r>
          </a:p>
        </p:txBody>
      </p:sp>
      <p:sp>
        <p:nvSpPr>
          <p:cNvPr id="4" name="Content Placeholder 2">
            <a:extLst>
              <a:ext uri="{FF2B5EF4-FFF2-40B4-BE49-F238E27FC236}">
                <a16:creationId xmlns:a16="http://schemas.microsoft.com/office/drawing/2014/main" id="{DE3988A2-460A-3C4C-84DF-A688C0A86C1B}"/>
              </a:ext>
            </a:extLst>
          </p:cNvPr>
          <p:cNvSpPr txBox="1">
            <a:spLocks/>
          </p:cNvSpPr>
          <p:nvPr/>
        </p:nvSpPr>
        <p:spPr>
          <a:xfrm>
            <a:off x="838200" y="2219785"/>
            <a:ext cx="4619621" cy="39571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228600" algn="l">
              <a:buFont typeface="Arial" panose="020B0604020202020204" pitchFamily="34" charset="0"/>
              <a:buChar char="•"/>
            </a:pPr>
            <a:endParaRPr lang="en-US" sz="2000" dirty="0">
              <a:solidFill>
                <a:srgbClr val="FFFFFF"/>
              </a:solidFill>
            </a:endParaRPr>
          </a:p>
        </p:txBody>
      </p:sp>
      <p:pic>
        <p:nvPicPr>
          <p:cNvPr id="2050" name="Picture 2" descr="Tales From The Wilds: Calling All Cuckoos - The Gypsy Moths are Here">
            <a:extLst>
              <a:ext uri="{FF2B5EF4-FFF2-40B4-BE49-F238E27FC236}">
                <a16:creationId xmlns:a16="http://schemas.microsoft.com/office/drawing/2014/main" id="{B2CA14ED-0AC2-4739-8033-9B730A547A0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61" r="29203" b="2"/>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AD5CD7B-BC41-462E-B996-327460E59C7D}"/>
              </a:ext>
            </a:extLst>
          </p:cNvPr>
          <p:cNvSpPr txBox="1"/>
          <p:nvPr/>
        </p:nvSpPr>
        <p:spPr>
          <a:xfrm>
            <a:off x="389355" y="2184304"/>
            <a:ext cx="6149008" cy="2554545"/>
          </a:xfrm>
          <a:prstGeom prst="rect">
            <a:avLst/>
          </a:prstGeom>
          <a:noFill/>
        </p:spPr>
        <p:txBody>
          <a:bodyPr wrap="square">
            <a:spAutoFit/>
          </a:bodyPr>
          <a:lstStyle/>
          <a:p>
            <a:r>
              <a:rPr lang="en-GB" sz="3200" b="0" i="0" dirty="0">
                <a:solidFill>
                  <a:schemeClr val="bg1"/>
                </a:solidFill>
                <a:effectLst/>
              </a:rPr>
              <a:t>‘</a:t>
            </a:r>
            <a:r>
              <a:rPr lang="en-GB" sz="3200" b="1" i="0" dirty="0">
                <a:solidFill>
                  <a:schemeClr val="bg1"/>
                </a:solidFill>
                <a:effectLst/>
              </a:rPr>
              <a:t>Cuckooing</a:t>
            </a:r>
            <a:r>
              <a:rPr lang="en-GB" sz="3200" b="0" i="0" dirty="0">
                <a:solidFill>
                  <a:schemeClr val="bg1"/>
                </a:solidFill>
                <a:effectLst/>
              </a:rPr>
              <a:t>‘ is when professional criminals target the homes of vulnerable adults so they can use the property for drug-dealing and other criminal activities.</a:t>
            </a:r>
            <a:endParaRPr lang="en-GB" sz="3200" dirty="0">
              <a:solidFill>
                <a:schemeClr val="bg1"/>
              </a:solidFill>
            </a:endParaRPr>
          </a:p>
        </p:txBody>
      </p:sp>
    </p:spTree>
    <p:extLst>
      <p:ext uri="{BB962C8B-B14F-4D97-AF65-F5344CB8AC3E}">
        <p14:creationId xmlns:p14="http://schemas.microsoft.com/office/powerpoint/2010/main" val="3587864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172A0AC-3DCE-4672-BCAF-28FEF91F6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AE6F1C77-EDC9-4C5F-8C1C-62DD46BD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3">
            <a:alphaModFix amt="40000"/>
          </a:blip>
          <a:srcRect l="4192" r="26498"/>
          <a:stretch/>
        </p:blipFill>
        <p:spPr>
          <a:xfrm>
            <a:off x="20" y="10"/>
            <a:ext cx="8450297" cy="6857990"/>
          </a:xfrm>
          <a:prstGeom prst="rect">
            <a:avLst/>
          </a:prstGeom>
        </p:spPr>
      </p:pic>
      <p:sp>
        <p:nvSpPr>
          <p:cNvPr id="2" name="Title 1">
            <a:extLst>
              <a:ext uri="{FF2B5EF4-FFF2-40B4-BE49-F238E27FC236}">
                <a16:creationId xmlns:a16="http://schemas.microsoft.com/office/drawing/2014/main" id="{ACD6DB4F-7320-E044-BD9B-CD86D66979F0}"/>
              </a:ext>
            </a:extLst>
          </p:cNvPr>
          <p:cNvSpPr>
            <a:spLocks noGrp="1"/>
          </p:cNvSpPr>
          <p:nvPr>
            <p:ph type="ctrTitle"/>
          </p:nvPr>
        </p:nvSpPr>
        <p:spPr>
          <a:xfrm>
            <a:off x="838200" y="365125"/>
            <a:ext cx="6149007" cy="1627636"/>
          </a:xfrm>
        </p:spPr>
        <p:txBody>
          <a:bodyPr vert="horz" lIns="91440" tIns="45720" rIns="91440" bIns="45720" rtlCol="0" anchor="ctr">
            <a:normAutofit/>
          </a:bodyPr>
          <a:lstStyle/>
          <a:p>
            <a:pPr algn="l"/>
            <a:r>
              <a:rPr lang="en-US" sz="4400" b="1" kern="1200" dirty="0">
                <a:solidFill>
                  <a:srgbClr val="FFFFFF"/>
                </a:solidFill>
                <a:latin typeface="+mj-lt"/>
                <a:ea typeface="+mj-ea"/>
                <a:cs typeface="+mj-cs"/>
              </a:rPr>
              <a:t>Cuckooing Types</a:t>
            </a:r>
          </a:p>
        </p:txBody>
      </p:sp>
      <p:sp>
        <p:nvSpPr>
          <p:cNvPr id="4" name="Content Placeholder 2">
            <a:extLst>
              <a:ext uri="{FF2B5EF4-FFF2-40B4-BE49-F238E27FC236}">
                <a16:creationId xmlns:a16="http://schemas.microsoft.com/office/drawing/2014/main" id="{DE3988A2-460A-3C4C-84DF-A688C0A86C1B}"/>
              </a:ext>
            </a:extLst>
          </p:cNvPr>
          <p:cNvSpPr txBox="1">
            <a:spLocks/>
          </p:cNvSpPr>
          <p:nvPr/>
        </p:nvSpPr>
        <p:spPr>
          <a:xfrm>
            <a:off x="838200" y="2219785"/>
            <a:ext cx="4619621" cy="39571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228600" algn="l">
              <a:buFont typeface="Arial" panose="020B0604020202020204" pitchFamily="34" charset="0"/>
              <a:buChar char="•"/>
            </a:pPr>
            <a:endParaRPr lang="en-US" sz="2000" dirty="0">
              <a:solidFill>
                <a:srgbClr val="FFFFFF"/>
              </a:solidFill>
            </a:endParaRPr>
          </a:p>
        </p:txBody>
      </p:sp>
      <p:pic>
        <p:nvPicPr>
          <p:cNvPr id="2050" name="Picture 2" descr="Tales From The Wilds: Calling All Cuckoos - The Gypsy Moths are Here">
            <a:extLst>
              <a:ext uri="{FF2B5EF4-FFF2-40B4-BE49-F238E27FC236}">
                <a16:creationId xmlns:a16="http://schemas.microsoft.com/office/drawing/2014/main" id="{B2CA14ED-0AC2-4739-8033-9B730A547A0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61" r="29203" b="2"/>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AD5CD7B-BC41-462E-B996-327460E59C7D}"/>
              </a:ext>
            </a:extLst>
          </p:cNvPr>
          <p:cNvSpPr txBox="1"/>
          <p:nvPr/>
        </p:nvSpPr>
        <p:spPr>
          <a:xfrm>
            <a:off x="389355" y="2184304"/>
            <a:ext cx="6149008" cy="4278094"/>
          </a:xfrm>
          <a:prstGeom prst="rect">
            <a:avLst/>
          </a:prstGeom>
          <a:noFill/>
        </p:spPr>
        <p:txBody>
          <a:bodyPr wrap="square">
            <a:spAutoFit/>
          </a:bodyPr>
          <a:lstStyle/>
          <a:p>
            <a:pPr marL="457200" indent="-457200">
              <a:buFont typeface="Arial" panose="020B0604020202020204" pitchFamily="34" charset="0"/>
              <a:buChar char="•"/>
            </a:pPr>
            <a:r>
              <a:rPr lang="en-GB" sz="2400" b="1" dirty="0">
                <a:solidFill>
                  <a:schemeClr val="bg1"/>
                </a:solidFill>
              </a:rPr>
              <a:t>Using the property  to deal, store or take drugs or weapons </a:t>
            </a:r>
          </a:p>
          <a:p>
            <a:pPr marL="457200" indent="-457200">
              <a:buFont typeface="Arial" panose="020B0604020202020204" pitchFamily="34" charset="0"/>
              <a:buChar char="•"/>
            </a:pPr>
            <a:r>
              <a:rPr lang="en-GB" sz="2400" b="1" dirty="0">
                <a:solidFill>
                  <a:schemeClr val="bg1"/>
                </a:solidFill>
              </a:rPr>
              <a:t>Using the property for sex work </a:t>
            </a:r>
          </a:p>
          <a:p>
            <a:pPr marL="457200" indent="-457200">
              <a:buFont typeface="Arial" panose="020B0604020202020204" pitchFamily="34" charset="0"/>
              <a:buChar char="•"/>
            </a:pPr>
            <a:r>
              <a:rPr lang="en-GB" sz="2400" b="1" dirty="0">
                <a:solidFill>
                  <a:schemeClr val="bg1"/>
                </a:solidFill>
              </a:rPr>
              <a:t>Taking over the property as place for them to live</a:t>
            </a:r>
          </a:p>
          <a:p>
            <a:pPr marL="457200" indent="-457200">
              <a:buFont typeface="Arial" panose="020B0604020202020204" pitchFamily="34" charset="0"/>
              <a:buChar char="•"/>
            </a:pPr>
            <a:r>
              <a:rPr lang="en-GB" sz="2400" b="1" dirty="0">
                <a:solidFill>
                  <a:schemeClr val="bg1"/>
                </a:solidFill>
              </a:rPr>
              <a:t>Using the property to manage the “workforce” of drug runners and to carry out acts of violence</a:t>
            </a:r>
          </a:p>
          <a:p>
            <a:pPr marL="457200" indent="-457200">
              <a:buFont typeface="Arial" panose="020B0604020202020204" pitchFamily="34" charset="0"/>
              <a:buChar char="•"/>
            </a:pPr>
            <a:r>
              <a:rPr lang="en-GB" sz="2400" b="1" dirty="0">
                <a:solidFill>
                  <a:schemeClr val="bg1"/>
                </a:solidFill>
              </a:rPr>
              <a:t>Taking over the property to financially abuse the tenant </a:t>
            </a:r>
          </a:p>
          <a:p>
            <a:endParaRPr lang="en-GB" sz="3200" dirty="0">
              <a:solidFill>
                <a:schemeClr val="bg1"/>
              </a:solidFill>
            </a:endParaRPr>
          </a:p>
        </p:txBody>
      </p:sp>
    </p:spTree>
    <p:extLst>
      <p:ext uri="{BB962C8B-B14F-4D97-AF65-F5344CB8AC3E}">
        <p14:creationId xmlns:p14="http://schemas.microsoft.com/office/powerpoint/2010/main" val="2266577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172A0AC-3DCE-4672-BCAF-28FEF91F6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AE6F1C77-EDC9-4C5F-8C1C-62DD46BD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3">
            <a:alphaModFix amt="40000"/>
          </a:blip>
          <a:srcRect l="4192" r="26498"/>
          <a:stretch/>
        </p:blipFill>
        <p:spPr>
          <a:xfrm>
            <a:off x="20" y="10"/>
            <a:ext cx="8450297" cy="6857990"/>
          </a:xfrm>
          <a:prstGeom prst="rect">
            <a:avLst/>
          </a:prstGeom>
        </p:spPr>
      </p:pic>
      <p:sp>
        <p:nvSpPr>
          <p:cNvPr id="2" name="Title 1">
            <a:extLst>
              <a:ext uri="{FF2B5EF4-FFF2-40B4-BE49-F238E27FC236}">
                <a16:creationId xmlns:a16="http://schemas.microsoft.com/office/drawing/2014/main" id="{ACD6DB4F-7320-E044-BD9B-CD86D66979F0}"/>
              </a:ext>
            </a:extLst>
          </p:cNvPr>
          <p:cNvSpPr>
            <a:spLocks noGrp="1"/>
          </p:cNvSpPr>
          <p:nvPr>
            <p:ph type="ctrTitle"/>
          </p:nvPr>
        </p:nvSpPr>
        <p:spPr>
          <a:xfrm>
            <a:off x="838200" y="365125"/>
            <a:ext cx="6149007" cy="1627636"/>
          </a:xfrm>
        </p:spPr>
        <p:txBody>
          <a:bodyPr vert="horz" lIns="91440" tIns="45720" rIns="91440" bIns="45720" rtlCol="0" anchor="ctr">
            <a:normAutofit/>
          </a:bodyPr>
          <a:lstStyle/>
          <a:p>
            <a:pPr algn="l"/>
            <a:r>
              <a:rPr lang="en-US" sz="4400" b="1" kern="1200" dirty="0">
                <a:solidFill>
                  <a:srgbClr val="FFFFFF"/>
                </a:solidFill>
                <a:latin typeface="+mj-lt"/>
                <a:ea typeface="+mj-ea"/>
                <a:cs typeface="+mj-cs"/>
              </a:rPr>
              <a:t>Cuckooing </a:t>
            </a:r>
            <a:r>
              <a:rPr lang="en-US" sz="4400" b="1" dirty="0">
                <a:solidFill>
                  <a:srgbClr val="FFFFFF"/>
                </a:solidFill>
              </a:rPr>
              <a:t>who is at risk</a:t>
            </a:r>
            <a:endParaRPr lang="en-US" sz="4400" b="1" kern="1200" dirty="0">
              <a:solidFill>
                <a:srgbClr val="FFFFFF"/>
              </a:solidFill>
              <a:latin typeface="+mj-lt"/>
              <a:ea typeface="+mj-ea"/>
              <a:cs typeface="+mj-cs"/>
            </a:endParaRPr>
          </a:p>
        </p:txBody>
      </p:sp>
      <p:sp>
        <p:nvSpPr>
          <p:cNvPr id="4" name="Content Placeholder 2">
            <a:extLst>
              <a:ext uri="{FF2B5EF4-FFF2-40B4-BE49-F238E27FC236}">
                <a16:creationId xmlns:a16="http://schemas.microsoft.com/office/drawing/2014/main" id="{DE3988A2-460A-3C4C-84DF-A688C0A86C1B}"/>
              </a:ext>
            </a:extLst>
          </p:cNvPr>
          <p:cNvSpPr txBox="1">
            <a:spLocks/>
          </p:cNvSpPr>
          <p:nvPr/>
        </p:nvSpPr>
        <p:spPr>
          <a:xfrm>
            <a:off x="838200" y="2219785"/>
            <a:ext cx="4619621" cy="39571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228600" algn="l">
              <a:buFont typeface="Arial" panose="020B0604020202020204" pitchFamily="34" charset="0"/>
              <a:buChar char="•"/>
            </a:pPr>
            <a:endParaRPr lang="en-US" sz="2000" dirty="0">
              <a:solidFill>
                <a:srgbClr val="FFFFFF"/>
              </a:solidFill>
            </a:endParaRPr>
          </a:p>
        </p:txBody>
      </p:sp>
      <p:pic>
        <p:nvPicPr>
          <p:cNvPr id="2050" name="Picture 2" descr="Tales From The Wilds: Calling All Cuckoos - The Gypsy Moths are Here">
            <a:extLst>
              <a:ext uri="{FF2B5EF4-FFF2-40B4-BE49-F238E27FC236}">
                <a16:creationId xmlns:a16="http://schemas.microsoft.com/office/drawing/2014/main" id="{B2CA14ED-0AC2-4739-8033-9B730A547A0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61" r="29203" b="2"/>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AD5CD7B-BC41-462E-B996-327460E59C7D}"/>
              </a:ext>
            </a:extLst>
          </p:cNvPr>
          <p:cNvSpPr txBox="1"/>
          <p:nvPr/>
        </p:nvSpPr>
        <p:spPr>
          <a:xfrm>
            <a:off x="389355" y="2184304"/>
            <a:ext cx="6149008" cy="3539430"/>
          </a:xfrm>
          <a:prstGeom prst="rect">
            <a:avLst/>
          </a:prstGeom>
          <a:noFill/>
        </p:spPr>
        <p:txBody>
          <a:bodyPr wrap="square">
            <a:spAutoFit/>
          </a:bodyPr>
          <a:lstStyle/>
          <a:p>
            <a:pPr marL="457200" indent="-457200">
              <a:buFont typeface="Arial" panose="020B0604020202020204" pitchFamily="34" charset="0"/>
              <a:buChar char="•"/>
            </a:pPr>
            <a:r>
              <a:rPr lang="en-GB" sz="3200" dirty="0">
                <a:solidFill>
                  <a:schemeClr val="bg1"/>
                </a:solidFill>
              </a:rPr>
              <a:t>Drug / alcohol dependent </a:t>
            </a:r>
          </a:p>
          <a:p>
            <a:pPr marL="457200" indent="-457200">
              <a:buFont typeface="Arial" panose="020B0604020202020204" pitchFamily="34" charset="0"/>
              <a:buChar char="•"/>
            </a:pPr>
            <a:r>
              <a:rPr lang="en-GB" sz="3200" dirty="0">
                <a:solidFill>
                  <a:schemeClr val="bg1"/>
                </a:solidFill>
              </a:rPr>
              <a:t>Learning difficulties </a:t>
            </a:r>
          </a:p>
          <a:p>
            <a:pPr marL="457200" indent="-457200">
              <a:buFont typeface="Arial" panose="020B0604020202020204" pitchFamily="34" charset="0"/>
              <a:buChar char="•"/>
            </a:pPr>
            <a:r>
              <a:rPr lang="en-GB" sz="3200" dirty="0">
                <a:solidFill>
                  <a:schemeClr val="bg1"/>
                </a:solidFill>
              </a:rPr>
              <a:t>Mental Health issues </a:t>
            </a:r>
          </a:p>
          <a:p>
            <a:pPr marL="457200" indent="-457200">
              <a:buFont typeface="Arial" panose="020B0604020202020204" pitchFamily="34" charset="0"/>
              <a:buChar char="•"/>
            </a:pPr>
            <a:r>
              <a:rPr lang="en-GB" sz="3200" dirty="0">
                <a:solidFill>
                  <a:schemeClr val="bg1"/>
                </a:solidFill>
              </a:rPr>
              <a:t>Physical disabilities</a:t>
            </a:r>
          </a:p>
          <a:p>
            <a:pPr marL="457200" indent="-457200">
              <a:buFont typeface="Arial" panose="020B0604020202020204" pitchFamily="34" charset="0"/>
              <a:buChar char="•"/>
            </a:pPr>
            <a:r>
              <a:rPr lang="en-GB" sz="3200" dirty="0">
                <a:solidFill>
                  <a:schemeClr val="bg1"/>
                </a:solidFill>
              </a:rPr>
              <a:t>Socially Isolated</a:t>
            </a:r>
          </a:p>
          <a:p>
            <a:pPr marL="457200" indent="-457200">
              <a:buFont typeface="Arial" panose="020B0604020202020204" pitchFamily="34" charset="0"/>
              <a:buChar char="•"/>
            </a:pPr>
            <a:r>
              <a:rPr lang="en-GB" sz="3200" dirty="0">
                <a:solidFill>
                  <a:schemeClr val="bg1"/>
                </a:solidFill>
              </a:rPr>
              <a:t>Poverty</a:t>
            </a:r>
          </a:p>
          <a:p>
            <a:pPr marL="457200" indent="-457200">
              <a:buFont typeface="Arial" panose="020B0604020202020204" pitchFamily="34" charset="0"/>
              <a:buChar char="•"/>
            </a:pPr>
            <a:r>
              <a:rPr lang="en-GB" sz="3200" dirty="0">
                <a:solidFill>
                  <a:schemeClr val="bg1"/>
                </a:solidFill>
              </a:rPr>
              <a:t>Debt Bondage</a:t>
            </a:r>
          </a:p>
        </p:txBody>
      </p:sp>
    </p:spTree>
    <p:extLst>
      <p:ext uri="{BB962C8B-B14F-4D97-AF65-F5344CB8AC3E}">
        <p14:creationId xmlns:p14="http://schemas.microsoft.com/office/powerpoint/2010/main" val="1026776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172A0AC-3DCE-4672-BCAF-28FEF91F6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AE6F1C77-EDC9-4C5F-8C1C-62DD46BD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3">
            <a:alphaModFix amt="40000"/>
          </a:blip>
          <a:srcRect l="4192" r="26498"/>
          <a:stretch/>
        </p:blipFill>
        <p:spPr>
          <a:xfrm>
            <a:off x="20" y="10"/>
            <a:ext cx="8450297" cy="6857990"/>
          </a:xfrm>
          <a:prstGeom prst="rect">
            <a:avLst/>
          </a:prstGeom>
        </p:spPr>
      </p:pic>
      <p:sp>
        <p:nvSpPr>
          <p:cNvPr id="2" name="Title 1">
            <a:extLst>
              <a:ext uri="{FF2B5EF4-FFF2-40B4-BE49-F238E27FC236}">
                <a16:creationId xmlns:a16="http://schemas.microsoft.com/office/drawing/2014/main" id="{ACD6DB4F-7320-E044-BD9B-CD86D66979F0}"/>
              </a:ext>
            </a:extLst>
          </p:cNvPr>
          <p:cNvSpPr>
            <a:spLocks noGrp="1"/>
          </p:cNvSpPr>
          <p:nvPr>
            <p:ph type="ctrTitle"/>
          </p:nvPr>
        </p:nvSpPr>
        <p:spPr>
          <a:xfrm>
            <a:off x="838200" y="365125"/>
            <a:ext cx="6149007" cy="1627636"/>
          </a:xfrm>
        </p:spPr>
        <p:txBody>
          <a:bodyPr vert="horz" lIns="91440" tIns="45720" rIns="91440" bIns="45720" rtlCol="0" anchor="ctr">
            <a:normAutofit/>
          </a:bodyPr>
          <a:lstStyle/>
          <a:p>
            <a:pPr algn="l"/>
            <a:r>
              <a:rPr lang="en-US" sz="4400" b="1" kern="1200" dirty="0">
                <a:solidFill>
                  <a:srgbClr val="FFFFFF"/>
                </a:solidFill>
                <a:latin typeface="+mj-lt"/>
                <a:ea typeface="+mj-ea"/>
                <a:cs typeface="+mj-cs"/>
              </a:rPr>
              <a:t>Cuckooing how is starts </a:t>
            </a:r>
          </a:p>
        </p:txBody>
      </p:sp>
      <p:sp>
        <p:nvSpPr>
          <p:cNvPr id="4" name="Content Placeholder 2">
            <a:extLst>
              <a:ext uri="{FF2B5EF4-FFF2-40B4-BE49-F238E27FC236}">
                <a16:creationId xmlns:a16="http://schemas.microsoft.com/office/drawing/2014/main" id="{DE3988A2-460A-3C4C-84DF-A688C0A86C1B}"/>
              </a:ext>
            </a:extLst>
          </p:cNvPr>
          <p:cNvSpPr txBox="1">
            <a:spLocks/>
          </p:cNvSpPr>
          <p:nvPr/>
        </p:nvSpPr>
        <p:spPr>
          <a:xfrm>
            <a:off x="838200" y="2219785"/>
            <a:ext cx="4619621" cy="39571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228600" algn="l">
              <a:buFont typeface="Arial" panose="020B0604020202020204" pitchFamily="34" charset="0"/>
              <a:buChar char="•"/>
            </a:pPr>
            <a:endParaRPr lang="en-US" sz="2000" dirty="0">
              <a:solidFill>
                <a:srgbClr val="FFFFFF"/>
              </a:solidFill>
            </a:endParaRPr>
          </a:p>
        </p:txBody>
      </p:sp>
      <p:pic>
        <p:nvPicPr>
          <p:cNvPr id="2050" name="Picture 2" descr="Tales From The Wilds: Calling All Cuckoos - The Gypsy Moths are Here">
            <a:extLst>
              <a:ext uri="{FF2B5EF4-FFF2-40B4-BE49-F238E27FC236}">
                <a16:creationId xmlns:a16="http://schemas.microsoft.com/office/drawing/2014/main" id="{B2CA14ED-0AC2-4739-8033-9B730A547A0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61" r="29203" b="2"/>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14C0464-0984-41B6-99EF-90EF46076393}"/>
              </a:ext>
            </a:extLst>
          </p:cNvPr>
          <p:cNvSpPr txBox="1"/>
          <p:nvPr/>
        </p:nvSpPr>
        <p:spPr>
          <a:xfrm>
            <a:off x="389355" y="2507470"/>
            <a:ext cx="6833080" cy="2677656"/>
          </a:xfrm>
          <a:prstGeom prst="rect">
            <a:avLst/>
          </a:prstGeom>
          <a:noFill/>
        </p:spPr>
        <p:txBody>
          <a:bodyPr wrap="square">
            <a:spAutoFit/>
          </a:bodyPr>
          <a:lstStyle/>
          <a:p>
            <a:pPr algn="l">
              <a:buFont typeface="Arial" panose="020B0604020202020204" pitchFamily="34" charset="0"/>
              <a:buChar char="•"/>
            </a:pPr>
            <a:r>
              <a:rPr lang="en-GB" sz="2400" b="0" i="0" dirty="0">
                <a:solidFill>
                  <a:schemeClr val="bg1"/>
                </a:solidFill>
                <a:effectLst/>
              </a:rPr>
              <a:t>Giving gifts or paying bills.</a:t>
            </a:r>
          </a:p>
          <a:p>
            <a:pPr algn="l">
              <a:buFont typeface="Arial" panose="020B0604020202020204" pitchFamily="34" charset="0"/>
              <a:buChar char="•"/>
            </a:pPr>
            <a:r>
              <a:rPr lang="en-GB" sz="2400" b="0" i="0" dirty="0">
                <a:solidFill>
                  <a:schemeClr val="bg1"/>
                </a:solidFill>
                <a:effectLst/>
              </a:rPr>
              <a:t>Offering friendship.</a:t>
            </a:r>
          </a:p>
          <a:p>
            <a:pPr algn="l">
              <a:buFont typeface="Arial" panose="020B0604020202020204" pitchFamily="34" charset="0"/>
              <a:buChar char="•"/>
            </a:pPr>
            <a:r>
              <a:rPr lang="en-GB" sz="2400" b="0" i="0" dirty="0">
                <a:solidFill>
                  <a:schemeClr val="bg1"/>
                </a:solidFill>
                <a:effectLst/>
              </a:rPr>
              <a:t>Offering sex.</a:t>
            </a:r>
          </a:p>
          <a:p>
            <a:pPr algn="l">
              <a:buFont typeface="Arial" panose="020B0604020202020204" pitchFamily="34" charset="0"/>
              <a:buChar char="•"/>
            </a:pPr>
            <a:r>
              <a:rPr lang="en-GB" sz="2400" b="0" i="0" dirty="0">
                <a:solidFill>
                  <a:schemeClr val="bg1"/>
                </a:solidFill>
                <a:effectLst/>
              </a:rPr>
              <a:t>Offering drugs in exchange for use of the person’s home.</a:t>
            </a:r>
          </a:p>
          <a:p>
            <a:pPr algn="l">
              <a:buFont typeface="Arial" panose="020B0604020202020204" pitchFamily="34" charset="0"/>
              <a:buChar char="•"/>
            </a:pPr>
            <a:r>
              <a:rPr lang="en-GB" sz="2400" dirty="0">
                <a:solidFill>
                  <a:schemeClr val="bg1"/>
                </a:solidFill>
              </a:rPr>
              <a:t>Friendship </a:t>
            </a:r>
          </a:p>
          <a:p>
            <a:pPr algn="l"/>
            <a:endParaRPr lang="en-GB" sz="2400" b="0" i="0" dirty="0">
              <a:solidFill>
                <a:schemeClr val="bg1"/>
              </a:solidFill>
              <a:effectLst/>
            </a:endParaRPr>
          </a:p>
        </p:txBody>
      </p:sp>
    </p:spTree>
    <p:extLst>
      <p:ext uri="{BB962C8B-B14F-4D97-AF65-F5344CB8AC3E}">
        <p14:creationId xmlns:p14="http://schemas.microsoft.com/office/powerpoint/2010/main" val="1411755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172A0AC-3DCE-4672-BCAF-28FEF91F6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AE6F1C77-EDC9-4C5F-8C1C-62DD46BD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537371-6183-F445-A3F1-CE997BD51E53}"/>
              </a:ext>
            </a:extLst>
          </p:cNvPr>
          <p:cNvPicPr>
            <a:picLocks noChangeAspect="1"/>
          </p:cNvPicPr>
          <p:nvPr/>
        </p:nvPicPr>
        <p:blipFill rotWithShape="1">
          <a:blip r:embed="rId3">
            <a:alphaModFix amt="40000"/>
          </a:blip>
          <a:srcRect l="4192" r="26498"/>
          <a:stretch/>
        </p:blipFill>
        <p:spPr>
          <a:xfrm>
            <a:off x="20" y="10"/>
            <a:ext cx="8450297" cy="6857990"/>
          </a:xfrm>
          <a:prstGeom prst="rect">
            <a:avLst/>
          </a:prstGeom>
        </p:spPr>
      </p:pic>
      <p:sp>
        <p:nvSpPr>
          <p:cNvPr id="2" name="Title 1">
            <a:extLst>
              <a:ext uri="{FF2B5EF4-FFF2-40B4-BE49-F238E27FC236}">
                <a16:creationId xmlns:a16="http://schemas.microsoft.com/office/drawing/2014/main" id="{ACD6DB4F-7320-E044-BD9B-CD86D66979F0}"/>
              </a:ext>
            </a:extLst>
          </p:cNvPr>
          <p:cNvSpPr>
            <a:spLocks noGrp="1"/>
          </p:cNvSpPr>
          <p:nvPr>
            <p:ph type="ctrTitle"/>
          </p:nvPr>
        </p:nvSpPr>
        <p:spPr>
          <a:xfrm>
            <a:off x="838200" y="365125"/>
            <a:ext cx="6149007" cy="1627636"/>
          </a:xfrm>
        </p:spPr>
        <p:txBody>
          <a:bodyPr vert="horz" lIns="91440" tIns="45720" rIns="91440" bIns="45720" rtlCol="0" anchor="ctr">
            <a:normAutofit/>
          </a:bodyPr>
          <a:lstStyle/>
          <a:p>
            <a:pPr algn="l"/>
            <a:r>
              <a:rPr lang="en-US" sz="4400" b="1" kern="1200" dirty="0">
                <a:solidFill>
                  <a:srgbClr val="FFFFFF"/>
                </a:solidFill>
                <a:latin typeface="+mj-lt"/>
                <a:ea typeface="+mj-ea"/>
                <a:cs typeface="+mj-cs"/>
              </a:rPr>
              <a:t>Cuckooing </a:t>
            </a:r>
            <a:r>
              <a:rPr lang="en-US" sz="4400" b="1" dirty="0">
                <a:solidFill>
                  <a:srgbClr val="FFFFFF"/>
                </a:solidFill>
              </a:rPr>
              <a:t>signs</a:t>
            </a:r>
            <a:endParaRPr lang="en-US" sz="4400" b="1" kern="1200" dirty="0">
              <a:solidFill>
                <a:srgbClr val="FFFFFF"/>
              </a:solidFill>
              <a:latin typeface="+mj-lt"/>
              <a:ea typeface="+mj-ea"/>
              <a:cs typeface="+mj-cs"/>
            </a:endParaRPr>
          </a:p>
        </p:txBody>
      </p:sp>
      <p:sp>
        <p:nvSpPr>
          <p:cNvPr id="4" name="Content Placeholder 2">
            <a:extLst>
              <a:ext uri="{FF2B5EF4-FFF2-40B4-BE49-F238E27FC236}">
                <a16:creationId xmlns:a16="http://schemas.microsoft.com/office/drawing/2014/main" id="{DE3988A2-460A-3C4C-84DF-A688C0A86C1B}"/>
              </a:ext>
            </a:extLst>
          </p:cNvPr>
          <p:cNvSpPr txBox="1">
            <a:spLocks/>
          </p:cNvSpPr>
          <p:nvPr/>
        </p:nvSpPr>
        <p:spPr>
          <a:xfrm>
            <a:off x="838200" y="2219785"/>
            <a:ext cx="4619621" cy="39571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228600" algn="l">
              <a:buFont typeface="Arial" panose="020B0604020202020204" pitchFamily="34" charset="0"/>
              <a:buChar char="•"/>
            </a:pPr>
            <a:endParaRPr lang="en-US" sz="2000" dirty="0">
              <a:solidFill>
                <a:srgbClr val="FFFFFF"/>
              </a:solidFill>
            </a:endParaRPr>
          </a:p>
        </p:txBody>
      </p:sp>
      <p:pic>
        <p:nvPicPr>
          <p:cNvPr id="2050" name="Picture 2" descr="Tales From The Wilds: Calling All Cuckoos - The Gypsy Moths are Here">
            <a:extLst>
              <a:ext uri="{FF2B5EF4-FFF2-40B4-BE49-F238E27FC236}">
                <a16:creationId xmlns:a16="http://schemas.microsoft.com/office/drawing/2014/main" id="{B2CA14ED-0AC2-4739-8033-9B730A547A0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761" r="29203" b="2"/>
          <a:stretch/>
        </p:blipFill>
        <p:spPr bwMode="auto">
          <a:xfrm>
            <a:off x="6225997"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14C0464-0984-41B6-99EF-90EF46076393}"/>
              </a:ext>
            </a:extLst>
          </p:cNvPr>
          <p:cNvSpPr txBox="1"/>
          <p:nvPr/>
        </p:nvSpPr>
        <p:spPr>
          <a:xfrm>
            <a:off x="389355" y="2008822"/>
            <a:ext cx="6833080" cy="4154984"/>
          </a:xfrm>
          <a:prstGeom prst="rect">
            <a:avLst/>
          </a:prstGeom>
          <a:noFill/>
        </p:spPr>
        <p:txBody>
          <a:bodyPr wrap="square">
            <a:spAutoFit/>
          </a:bodyPr>
          <a:lstStyle/>
          <a:p>
            <a:pPr algn="l">
              <a:buFont typeface="Arial" panose="020B0604020202020204" pitchFamily="34" charset="0"/>
              <a:buChar char="•"/>
            </a:pPr>
            <a:r>
              <a:rPr lang="en-GB" sz="2400" b="0" i="0" dirty="0">
                <a:solidFill>
                  <a:schemeClr val="bg1"/>
                </a:solidFill>
                <a:effectLst/>
              </a:rPr>
              <a:t>Concerns that the inhabitant of the property has not been seen for a while; they may feel too afraid to leave the house or may have been prevented from doing so by the drug gang.</a:t>
            </a:r>
          </a:p>
          <a:p>
            <a:pPr>
              <a:buFont typeface="Arial" panose="020B0604020202020204" pitchFamily="34" charset="0"/>
              <a:buChar char="•"/>
            </a:pPr>
            <a:r>
              <a:rPr lang="en-GB" sz="2400" b="0" i="0" dirty="0">
                <a:solidFill>
                  <a:schemeClr val="bg1"/>
                </a:solidFill>
                <a:effectLst/>
              </a:rPr>
              <a:t>Disengagement by the inhabitant of the property with support services / healthcare services. </a:t>
            </a:r>
          </a:p>
          <a:p>
            <a:pPr>
              <a:buFont typeface="Arial" panose="020B0604020202020204" pitchFamily="34" charset="0"/>
              <a:buChar char="•"/>
            </a:pPr>
            <a:r>
              <a:rPr lang="en-GB" sz="2400" b="0" i="0" dirty="0">
                <a:solidFill>
                  <a:schemeClr val="bg1"/>
                </a:solidFill>
                <a:effectLst/>
              </a:rPr>
              <a:t>They have changed their appearance, either wearing expensive clothing or appearing unkempt</a:t>
            </a:r>
            <a:endParaRPr lang="en-GB" sz="2400" dirty="0">
              <a:solidFill>
                <a:schemeClr val="bg1"/>
              </a:solidFill>
            </a:endParaRPr>
          </a:p>
          <a:p>
            <a:pPr algn="l">
              <a:buFont typeface="Arial" panose="020B0604020202020204" pitchFamily="34" charset="0"/>
              <a:buChar char="•"/>
            </a:pPr>
            <a:r>
              <a:rPr lang="en-GB" sz="2400" b="0" i="0" dirty="0">
                <a:solidFill>
                  <a:schemeClr val="bg1"/>
                </a:solidFill>
                <a:effectLst/>
              </a:rPr>
              <a:t>Being withdraw</a:t>
            </a:r>
            <a:r>
              <a:rPr lang="en-GB" sz="2400" dirty="0">
                <a:solidFill>
                  <a:schemeClr val="bg1"/>
                </a:solidFill>
              </a:rPr>
              <a:t>n on edge </a:t>
            </a:r>
            <a:endParaRPr lang="en-GB" sz="2400" b="0" i="0" dirty="0">
              <a:solidFill>
                <a:schemeClr val="bg1"/>
              </a:solidFill>
              <a:effectLst/>
            </a:endParaRPr>
          </a:p>
          <a:p>
            <a:pPr algn="l">
              <a:buFont typeface="Arial" panose="020B0604020202020204" pitchFamily="34" charset="0"/>
              <a:buChar char="•"/>
            </a:pPr>
            <a:endParaRPr lang="en-GB" sz="2400" b="0" i="0" dirty="0">
              <a:solidFill>
                <a:schemeClr val="bg1"/>
              </a:solidFill>
              <a:effectLst/>
            </a:endParaRPr>
          </a:p>
          <a:p>
            <a:pPr algn="l"/>
            <a:endParaRPr lang="en-GB" sz="2400" b="0" i="0" dirty="0">
              <a:solidFill>
                <a:srgbClr val="3A3A3A"/>
              </a:solidFill>
              <a:effectLst/>
              <a:latin typeface="-apple-system"/>
            </a:endParaRPr>
          </a:p>
        </p:txBody>
      </p:sp>
    </p:spTree>
    <p:extLst>
      <p:ext uri="{BB962C8B-B14F-4D97-AF65-F5344CB8AC3E}">
        <p14:creationId xmlns:p14="http://schemas.microsoft.com/office/powerpoint/2010/main" val="1400337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1871</TotalTime>
  <Words>2065</Words>
  <Application>Microsoft Office PowerPoint</Application>
  <PresentationFormat>Widescreen</PresentationFormat>
  <Paragraphs>137</Paragraphs>
  <Slides>10</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-apple-system</vt:lpstr>
      <vt:lpstr>Arial</vt:lpstr>
      <vt:lpstr>Calibri</vt:lpstr>
      <vt:lpstr>Calibri Light</vt:lpstr>
      <vt:lpstr>Expresso Head</vt:lpstr>
      <vt:lpstr>GH Guardian Headline</vt:lpstr>
      <vt:lpstr>Helvetica Neue</vt:lpstr>
      <vt:lpstr>proxima-nova</vt:lpstr>
      <vt:lpstr>Wingdings</vt:lpstr>
      <vt:lpstr>YahooSans VF</vt:lpstr>
      <vt:lpstr>Office Theme</vt:lpstr>
      <vt:lpstr>PowerPoint Presentation</vt:lpstr>
      <vt:lpstr>What to Expect from Today </vt:lpstr>
      <vt:lpstr>Modern Context of Safeguarding</vt:lpstr>
      <vt:lpstr>Modern Context of Safeguarding</vt:lpstr>
      <vt:lpstr>Cuckooing is Exploitation</vt:lpstr>
      <vt:lpstr>Cuckooing Types</vt:lpstr>
      <vt:lpstr>Cuckooing who is at risk</vt:lpstr>
      <vt:lpstr>Cuckooing how is starts </vt:lpstr>
      <vt:lpstr>Cuckooing signs</vt:lpstr>
      <vt:lpstr>How to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Richardson</dc:creator>
  <cp:lastModifiedBy>Catherine Hardman</cp:lastModifiedBy>
  <cp:revision>130</cp:revision>
  <dcterms:created xsi:type="dcterms:W3CDTF">2021-04-20T10:29:17Z</dcterms:created>
  <dcterms:modified xsi:type="dcterms:W3CDTF">2022-11-21T09:50:20Z</dcterms:modified>
</cp:coreProperties>
</file>